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3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38.xml" ContentType="application/vnd.openxmlformats-officedocument.presentationml.slide+xml"/>
  <Override PartName="/ppt/slides/slide27.xml" ContentType="application/vnd.openxmlformats-officedocument.presentationml.slide+xml"/>
  <Override PartName="/ppt/slides/slide29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8.xml" ContentType="application/vnd.openxmlformats-officedocument.presentationml.slide+xml"/>
  <Override PartName="/ppt/slides/slide34.xml" ContentType="application/vnd.openxmlformats-officedocument.presentationml.slide+xml"/>
  <Override PartName="/ppt/slides/slide32.xml" ContentType="application/vnd.openxmlformats-officedocument.presentationml.slide+xml"/>
  <Override PartName="/ppt/slides/slide30.xml" ContentType="application/vnd.openxmlformats-officedocument.presentationml.slide+xml"/>
  <Override PartName="/ppt/slides/slide33.xml" ContentType="application/vnd.openxmlformats-officedocument.presentationml.slide+xml"/>
  <Override PartName="/ppt/slides/slide3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42"/>
  </p:notesMasterIdLst>
  <p:sldIdLst>
    <p:sldId id="256" r:id="rId2"/>
    <p:sldId id="308" r:id="rId3"/>
    <p:sldId id="266" r:id="rId4"/>
    <p:sldId id="275" r:id="rId5"/>
    <p:sldId id="271" r:id="rId6"/>
    <p:sldId id="276" r:id="rId7"/>
    <p:sldId id="269" r:id="rId8"/>
    <p:sldId id="273" r:id="rId9"/>
    <p:sldId id="277" r:id="rId10"/>
    <p:sldId id="278" r:id="rId11"/>
    <p:sldId id="258" r:id="rId12"/>
    <p:sldId id="270" r:id="rId13"/>
    <p:sldId id="303" r:id="rId14"/>
    <p:sldId id="305" r:id="rId15"/>
    <p:sldId id="292" r:id="rId16"/>
    <p:sldId id="301" r:id="rId17"/>
    <p:sldId id="261" r:id="rId18"/>
    <p:sldId id="262" r:id="rId19"/>
    <p:sldId id="263" r:id="rId20"/>
    <p:sldId id="280" r:id="rId21"/>
    <p:sldId id="302" r:id="rId22"/>
    <p:sldId id="307" r:id="rId23"/>
    <p:sldId id="264" r:id="rId24"/>
    <p:sldId id="265" r:id="rId25"/>
    <p:sldId id="281" r:id="rId26"/>
    <p:sldId id="282" r:id="rId27"/>
    <p:sldId id="300" r:id="rId28"/>
    <p:sldId id="283" r:id="rId29"/>
    <p:sldId id="298" r:id="rId30"/>
    <p:sldId id="299" r:id="rId31"/>
    <p:sldId id="284" r:id="rId32"/>
    <p:sldId id="285" r:id="rId33"/>
    <p:sldId id="286" r:id="rId34"/>
    <p:sldId id="287" r:id="rId35"/>
    <p:sldId id="295" r:id="rId36"/>
    <p:sldId id="297" r:id="rId37"/>
    <p:sldId id="296" r:id="rId38"/>
    <p:sldId id="291" r:id="rId39"/>
    <p:sldId id="294" r:id="rId40"/>
    <p:sldId id="306" r:id="rId4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6A6D"/>
    <a:srgbClr val="F6A0C5"/>
    <a:srgbClr val="CADBFA"/>
    <a:srgbClr val="9FB7FB"/>
    <a:srgbClr val="99329E"/>
    <a:srgbClr val="CF7BCF"/>
    <a:srgbClr val="7B9CF9"/>
    <a:srgbClr val="79E5FB"/>
    <a:srgbClr val="34F29C"/>
    <a:srgbClr val="BDF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2FE117-B9DD-4BE8-A078-D33EEAEDFC8B}" v="8" dt="2021-03-21T10:24:56.5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41" autoAdjust="0"/>
  </p:normalViewPr>
  <p:slideViewPr>
    <p:cSldViewPr snapToGrid="0">
      <p:cViewPr varScale="1">
        <p:scale>
          <a:sx n="113" d="100"/>
          <a:sy n="113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50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esław Laskowski" userId="2b7bc850-788d-4df6-a578-23ff6e22daa9" providerId="ADAL" clId="{63FF4F71-17A4-4F37-B93A-5FBC0158118F}"/>
    <pc:docChg chg="custSel modSld">
      <pc:chgData name="Wiesław Laskowski" userId="2b7bc850-788d-4df6-a578-23ff6e22daa9" providerId="ADAL" clId="{63FF4F71-17A4-4F37-B93A-5FBC0158118F}" dt="2021-03-22T06:59:23.105" v="137" actId="207"/>
      <pc:docMkLst>
        <pc:docMk/>
      </pc:docMkLst>
      <pc:sldChg chg="modSp">
        <pc:chgData name="Wiesław Laskowski" userId="2b7bc850-788d-4df6-a578-23ff6e22daa9" providerId="ADAL" clId="{63FF4F71-17A4-4F37-B93A-5FBC0158118F}" dt="2021-03-22T06:24:39.191" v="20" actId="1076"/>
        <pc:sldMkLst>
          <pc:docMk/>
          <pc:sldMk cId="2762366961" sldId="258"/>
        </pc:sldMkLst>
        <pc:spChg chg="mod">
          <ac:chgData name="Wiesław Laskowski" userId="2b7bc850-788d-4df6-a578-23ff6e22daa9" providerId="ADAL" clId="{63FF4F71-17A4-4F37-B93A-5FBC0158118F}" dt="2021-03-22T06:24:25.779" v="17" actId="20577"/>
          <ac:spMkLst>
            <pc:docMk/>
            <pc:sldMk cId="2762366961" sldId="258"/>
            <ac:spMk id="10" creationId="{00000000-0000-0000-0000-000000000000}"/>
          </ac:spMkLst>
        </pc:spChg>
        <pc:spChg chg="mod">
          <ac:chgData name="Wiesław Laskowski" userId="2b7bc850-788d-4df6-a578-23ff6e22daa9" providerId="ADAL" clId="{63FF4F71-17A4-4F37-B93A-5FBC0158118F}" dt="2021-03-22T06:24:39.191" v="20" actId="1076"/>
          <ac:spMkLst>
            <pc:docMk/>
            <pc:sldMk cId="2762366961" sldId="258"/>
            <ac:spMk id="11" creationId="{51628571-D30B-4449-BBC2-66164CAADD9A}"/>
          </ac:spMkLst>
        </pc:spChg>
      </pc:sldChg>
      <pc:sldChg chg="addSp modSp">
        <pc:chgData name="Wiesław Laskowski" userId="2b7bc850-788d-4df6-a578-23ff6e22daa9" providerId="ADAL" clId="{63FF4F71-17A4-4F37-B93A-5FBC0158118F}" dt="2021-03-22T06:40:43.232" v="47" actId="207"/>
        <pc:sldMkLst>
          <pc:docMk/>
          <pc:sldMk cId="2280173190" sldId="262"/>
        </pc:sldMkLst>
        <pc:spChg chg="add mod">
          <ac:chgData name="Wiesław Laskowski" userId="2b7bc850-788d-4df6-a578-23ff6e22daa9" providerId="ADAL" clId="{63FF4F71-17A4-4F37-B93A-5FBC0158118F}" dt="2021-03-22T06:40:43.232" v="47" actId="207"/>
          <ac:spMkLst>
            <pc:docMk/>
            <pc:sldMk cId="2280173190" sldId="262"/>
            <ac:spMk id="3" creationId="{491CAF1E-D6BE-46AC-898D-8C0BBD75ECF4}"/>
          </ac:spMkLst>
        </pc:spChg>
      </pc:sldChg>
      <pc:sldChg chg="modSp">
        <pc:chgData name="Wiesław Laskowski" userId="2b7bc850-788d-4df6-a578-23ff6e22daa9" providerId="ADAL" clId="{63FF4F71-17A4-4F37-B93A-5FBC0158118F}" dt="2021-03-22T06:38:14.798" v="28" actId="1076"/>
        <pc:sldMkLst>
          <pc:docMk/>
          <pc:sldMk cId="1626760478" sldId="263"/>
        </pc:sldMkLst>
        <pc:spChg chg="mod">
          <ac:chgData name="Wiesław Laskowski" userId="2b7bc850-788d-4df6-a578-23ff6e22daa9" providerId="ADAL" clId="{63FF4F71-17A4-4F37-B93A-5FBC0158118F}" dt="2021-03-22T06:30:37.546" v="27" actId="207"/>
          <ac:spMkLst>
            <pc:docMk/>
            <pc:sldMk cId="1626760478" sldId="263"/>
            <ac:spMk id="4" creationId="{00000000-0000-0000-0000-000000000000}"/>
          </ac:spMkLst>
        </pc:spChg>
        <pc:spChg chg="mod">
          <ac:chgData name="Wiesław Laskowski" userId="2b7bc850-788d-4df6-a578-23ff6e22daa9" providerId="ADAL" clId="{63FF4F71-17A4-4F37-B93A-5FBC0158118F}" dt="2021-03-22T06:38:14.798" v="28" actId="1076"/>
          <ac:spMkLst>
            <pc:docMk/>
            <pc:sldMk cId="1626760478" sldId="263"/>
            <ac:spMk id="13" creationId="{00000000-0000-0000-0000-000000000000}"/>
          </ac:spMkLst>
        </pc:spChg>
      </pc:sldChg>
      <pc:sldChg chg="delSp modSp">
        <pc:chgData name="Wiesław Laskowski" userId="2b7bc850-788d-4df6-a578-23ff6e22daa9" providerId="ADAL" clId="{63FF4F71-17A4-4F37-B93A-5FBC0158118F}" dt="2021-03-22T06:47:16.693" v="110" actId="20577"/>
        <pc:sldMkLst>
          <pc:docMk/>
          <pc:sldMk cId="4257604490" sldId="264"/>
        </pc:sldMkLst>
        <pc:spChg chg="del">
          <ac:chgData name="Wiesław Laskowski" userId="2b7bc850-788d-4df6-a578-23ff6e22daa9" providerId="ADAL" clId="{63FF4F71-17A4-4F37-B93A-5FBC0158118F}" dt="2021-03-22T06:46:27.306" v="98" actId="478"/>
          <ac:spMkLst>
            <pc:docMk/>
            <pc:sldMk cId="4257604490" sldId="264"/>
            <ac:spMk id="5" creationId="{C280AE71-EBB3-490E-835A-CD91DAA61583}"/>
          </ac:spMkLst>
        </pc:spChg>
        <pc:spChg chg="mod">
          <ac:chgData name="Wiesław Laskowski" userId="2b7bc850-788d-4df6-a578-23ff6e22daa9" providerId="ADAL" clId="{63FF4F71-17A4-4F37-B93A-5FBC0158118F}" dt="2021-03-22T06:47:16.693" v="110" actId="20577"/>
          <ac:spMkLst>
            <pc:docMk/>
            <pc:sldMk cId="4257604490" sldId="264"/>
            <ac:spMk id="7" creationId="{F9D494D4-3F94-46CA-AE01-BDFBE332EB3A}"/>
          </ac:spMkLst>
        </pc:spChg>
      </pc:sldChg>
      <pc:sldChg chg="delSp modSp">
        <pc:chgData name="Wiesław Laskowski" userId="2b7bc850-788d-4df6-a578-23ff6e22daa9" providerId="ADAL" clId="{63FF4F71-17A4-4F37-B93A-5FBC0158118F}" dt="2021-03-22T06:47:40.598" v="112" actId="478"/>
        <pc:sldMkLst>
          <pc:docMk/>
          <pc:sldMk cId="904543078" sldId="265"/>
        </pc:sldMkLst>
        <pc:spChg chg="del mod">
          <ac:chgData name="Wiesław Laskowski" userId="2b7bc850-788d-4df6-a578-23ff6e22daa9" providerId="ADAL" clId="{63FF4F71-17A4-4F37-B93A-5FBC0158118F}" dt="2021-03-22T06:47:40.598" v="112" actId="478"/>
          <ac:spMkLst>
            <pc:docMk/>
            <pc:sldMk cId="904543078" sldId="265"/>
            <ac:spMk id="3" creationId="{432DA80F-B1BF-4EF8-8B29-4D552E2926BD}"/>
          </ac:spMkLst>
        </pc:spChg>
      </pc:sldChg>
      <pc:sldChg chg="modSp">
        <pc:chgData name="Wiesław Laskowski" userId="2b7bc850-788d-4df6-a578-23ff6e22daa9" providerId="ADAL" clId="{63FF4F71-17A4-4F37-B93A-5FBC0158118F}" dt="2021-03-22T06:19:18.976" v="7" actId="20577"/>
        <pc:sldMkLst>
          <pc:docMk/>
          <pc:sldMk cId="3663149274" sldId="266"/>
        </pc:sldMkLst>
        <pc:spChg chg="mod">
          <ac:chgData name="Wiesław Laskowski" userId="2b7bc850-788d-4df6-a578-23ff6e22daa9" providerId="ADAL" clId="{63FF4F71-17A4-4F37-B93A-5FBC0158118F}" dt="2021-03-22T06:19:18.976" v="7" actId="20577"/>
          <ac:spMkLst>
            <pc:docMk/>
            <pc:sldMk cId="3663149274" sldId="266"/>
            <ac:spMk id="25" creationId="{5F16F531-B5B4-4B97-9930-2B59697646B6}"/>
          </ac:spMkLst>
        </pc:spChg>
      </pc:sldChg>
      <pc:sldChg chg="modSp">
        <pc:chgData name="Wiesław Laskowski" userId="2b7bc850-788d-4df6-a578-23ff6e22daa9" providerId="ADAL" clId="{63FF4F71-17A4-4F37-B93A-5FBC0158118F}" dt="2021-03-22T06:22:40.560" v="11" actId="1076"/>
        <pc:sldMkLst>
          <pc:docMk/>
          <pc:sldMk cId="1851086900" sldId="269"/>
        </pc:sldMkLst>
        <pc:spChg chg="mod">
          <ac:chgData name="Wiesław Laskowski" userId="2b7bc850-788d-4df6-a578-23ff6e22daa9" providerId="ADAL" clId="{63FF4F71-17A4-4F37-B93A-5FBC0158118F}" dt="2021-03-22T06:22:40.560" v="11" actId="1076"/>
          <ac:spMkLst>
            <pc:docMk/>
            <pc:sldMk cId="1851086900" sldId="269"/>
            <ac:spMk id="3" creationId="{31EBBC11-B8BA-4B06-8205-803A08B8D242}"/>
          </ac:spMkLst>
        </pc:spChg>
      </pc:sldChg>
      <pc:sldChg chg="modSp">
        <pc:chgData name="Wiesław Laskowski" userId="2b7bc850-788d-4df6-a578-23ff6e22daa9" providerId="ADAL" clId="{63FF4F71-17A4-4F37-B93A-5FBC0158118F}" dt="2021-03-22T06:21:21.815" v="10" actId="115"/>
        <pc:sldMkLst>
          <pc:docMk/>
          <pc:sldMk cId="2756092115" sldId="276"/>
        </pc:sldMkLst>
        <pc:spChg chg="mod">
          <ac:chgData name="Wiesław Laskowski" userId="2b7bc850-788d-4df6-a578-23ff6e22daa9" providerId="ADAL" clId="{63FF4F71-17A4-4F37-B93A-5FBC0158118F}" dt="2021-03-22T06:21:21.815" v="10" actId="115"/>
          <ac:spMkLst>
            <pc:docMk/>
            <pc:sldMk cId="2756092115" sldId="276"/>
            <ac:spMk id="5" creationId="{EA3F5305-B5D7-4BAE-B093-A1A981A03931}"/>
          </ac:spMkLst>
        </pc:spChg>
      </pc:sldChg>
      <pc:sldChg chg="addSp modSp">
        <pc:chgData name="Wiesław Laskowski" userId="2b7bc850-788d-4df6-a578-23ff6e22daa9" providerId="ADAL" clId="{63FF4F71-17A4-4F37-B93A-5FBC0158118F}" dt="2021-03-22T06:44:56.181" v="80" actId="20577"/>
        <pc:sldMkLst>
          <pc:docMk/>
          <pc:sldMk cId="227165160" sldId="279"/>
        </pc:sldMkLst>
        <pc:spChg chg="add mod">
          <ac:chgData name="Wiesław Laskowski" userId="2b7bc850-788d-4df6-a578-23ff6e22daa9" providerId="ADAL" clId="{63FF4F71-17A4-4F37-B93A-5FBC0158118F}" dt="2021-03-22T06:44:56.181" v="80" actId="20577"/>
          <ac:spMkLst>
            <pc:docMk/>
            <pc:sldMk cId="227165160" sldId="279"/>
            <ac:spMk id="3" creationId="{116FC3D2-2BE5-414B-8524-9A5A46AE8A9A}"/>
          </ac:spMkLst>
        </pc:spChg>
      </pc:sldChg>
      <pc:sldChg chg="modSp">
        <pc:chgData name="Wiesław Laskowski" userId="2b7bc850-788d-4df6-a578-23ff6e22daa9" providerId="ADAL" clId="{63FF4F71-17A4-4F37-B93A-5FBC0158118F}" dt="2021-03-22T06:49:27.049" v="113" actId="207"/>
        <pc:sldMkLst>
          <pc:docMk/>
          <pc:sldMk cId="120272796" sldId="281"/>
        </pc:sldMkLst>
        <pc:spChg chg="mod">
          <ac:chgData name="Wiesław Laskowski" userId="2b7bc850-788d-4df6-a578-23ff6e22daa9" providerId="ADAL" clId="{63FF4F71-17A4-4F37-B93A-5FBC0158118F}" dt="2021-03-22T06:49:27.049" v="113" actId="207"/>
          <ac:spMkLst>
            <pc:docMk/>
            <pc:sldMk cId="120272796" sldId="281"/>
            <ac:spMk id="5" creationId="{00000000-0000-0000-0000-000000000000}"/>
          </ac:spMkLst>
        </pc:spChg>
      </pc:sldChg>
      <pc:sldChg chg="modSp">
        <pc:chgData name="Wiesław Laskowski" userId="2b7bc850-788d-4df6-a578-23ff6e22daa9" providerId="ADAL" clId="{63FF4F71-17A4-4F37-B93A-5FBC0158118F}" dt="2021-03-22T06:51:03.007" v="118" actId="1076"/>
        <pc:sldMkLst>
          <pc:docMk/>
          <pc:sldMk cId="3315545285" sldId="283"/>
        </pc:sldMkLst>
        <pc:spChg chg="mod">
          <ac:chgData name="Wiesław Laskowski" userId="2b7bc850-788d-4df6-a578-23ff6e22daa9" providerId="ADAL" clId="{63FF4F71-17A4-4F37-B93A-5FBC0158118F}" dt="2021-03-22T06:49:49.372" v="114" actId="1076"/>
          <ac:spMkLst>
            <pc:docMk/>
            <pc:sldMk cId="3315545285" sldId="283"/>
            <ac:spMk id="3" creationId="{F44BA029-31AC-47EC-AADE-3DD43F4E81E5}"/>
          </ac:spMkLst>
        </pc:spChg>
        <pc:spChg chg="mod">
          <ac:chgData name="Wiesław Laskowski" userId="2b7bc850-788d-4df6-a578-23ff6e22daa9" providerId="ADAL" clId="{63FF4F71-17A4-4F37-B93A-5FBC0158118F}" dt="2021-03-22T06:50:11.004" v="117" actId="20577"/>
          <ac:spMkLst>
            <pc:docMk/>
            <pc:sldMk cId="3315545285" sldId="283"/>
            <ac:spMk id="6" creationId="{F9C424A9-A4B2-49B7-81CE-710E0DFEF838}"/>
          </ac:spMkLst>
        </pc:spChg>
        <pc:spChg chg="mod">
          <ac:chgData name="Wiesław Laskowski" userId="2b7bc850-788d-4df6-a578-23ff6e22daa9" providerId="ADAL" clId="{63FF4F71-17A4-4F37-B93A-5FBC0158118F}" dt="2021-03-22T06:51:03.007" v="118" actId="1076"/>
          <ac:spMkLst>
            <pc:docMk/>
            <pc:sldMk cId="3315545285" sldId="283"/>
            <ac:spMk id="10" creationId="{E37A8038-2E25-4884-9803-BADF2541EC86}"/>
          </ac:spMkLst>
        </pc:spChg>
      </pc:sldChg>
      <pc:sldChg chg="modSp">
        <pc:chgData name="Wiesław Laskowski" userId="2b7bc850-788d-4df6-a578-23ff6e22daa9" providerId="ADAL" clId="{63FF4F71-17A4-4F37-B93A-5FBC0158118F}" dt="2021-03-22T06:59:02.218" v="135" actId="1076"/>
        <pc:sldMkLst>
          <pc:docMk/>
          <pc:sldMk cId="255391556" sldId="284"/>
        </pc:sldMkLst>
        <pc:spChg chg="mod">
          <ac:chgData name="Wiesław Laskowski" userId="2b7bc850-788d-4df6-a578-23ff6e22daa9" providerId="ADAL" clId="{63FF4F71-17A4-4F37-B93A-5FBC0158118F}" dt="2021-03-22T06:59:02.218" v="135" actId="1076"/>
          <ac:spMkLst>
            <pc:docMk/>
            <pc:sldMk cId="255391556" sldId="284"/>
            <ac:spMk id="3" creationId="{EAA98715-4EED-4A25-8370-95FE3CFE95C7}"/>
          </ac:spMkLst>
        </pc:spChg>
      </pc:sldChg>
      <pc:sldChg chg="modSp">
        <pc:chgData name="Wiesław Laskowski" userId="2b7bc850-788d-4df6-a578-23ff6e22daa9" providerId="ADAL" clId="{63FF4F71-17A4-4F37-B93A-5FBC0158118F}" dt="2021-03-22T06:55:49.021" v="122" actId="6549"/>
        <pc:sldMkLst>
          <pc:docMk/>
          <pc:sldMk cId="2351676043" sldId="287"/>
        </pc:sldMkLst>
        <pc:spChg chg="mod">
          <ac:chgData name="Wiesław Laskowski" userId="2b7bc850-788d-4df6-a578-23ff6e22daa9" providerId="ADAL" clId="{63FF4F71-17A4-4F37-B93A-5FBC0158118F}" dt="2021-03-22T06:55:49.021" v="122" actId="6549"/>
          <ac:spMkLst>
            <pc:docMk/>
            <pc:sldMk cId="2351676043" sldId="287"/>
            <ac:spMk id="5" creationId="{00000000-0000-0000-0000-000000000000}"/>
          </ac:spMkLst>
        </pc:spChg>
      </pc:sldChg>
      <pc:sldChg chg="modSp">
        <pc:chgData name="Wiesław Laskowski" userId="2b7bc850-788d-4df6-a578-23ff6e22daa9" providerId="ADAL" clId="{63FF4F71-17A4-4F37-B93A-5FBC0158118F}" dt="2021-03-22T06:58:38.497" v="134" actId="6549"/>
        <pc:sldMkLst>
          <pc:docMk/>
          <pc:sldMk cId="3098052904" sldId="291"/>
        </pc:sldMkLst>
        <pc:spChg chg="mod">
          <ac:chgData name="Wiesław Laskowski" userId="2b7bc850-788d-4df6-a578-23ff6e22daa9" providerId="ADAL" clId="{63FF4F71-17A4-4F37-B93A-5FBC0158118F}" dt="2021-03-22T06:58:38.497" v="134" actId="6549"/>
          <ac:spMkLst>
            <pc:docMk/>
            <pc:sldMk cId="3098052904" sldId="291"/>
            <ac:spMk id="3" creationId="{F44BA029-31AC-47EC-AADE-3DD43F4E81E5}"/>
          </ac:spMkLst>
        </pc:spChg>
      </pc:sldChg>
      <pc:sldChg chg="modSp">
        <pc:chgData name="Wiesław Laskowski" userId="2b7bc850-788d-4df6-a578-23ff6e22daa9" providerId="ADAL" clId="{63FF4F71-17A4-4F37-B93A-5FBC0158118F}" dt="2021-03-22T06:45:50.360" v="97" actId="20577"/>
        <pc:sldMkLst>
          <pc:docMk/>
          <pc:sldMk cId="3002321262" sldId="292"/>
        </pc:sldMkLst>
        <pc:spChg chg="mod">
          <ac:chgData name="Wiesław Laskowski" userId="2b7bc850-788d-4df6-a578-23ff6e22daa9" providerId="ADAL" clId="{63FF4F71-17A4-4F37-B93A-5FBC0158118F}" dt="2021-03-22T06:45:50.360" v="97" actId="20577"/>
          <ac:spMkLst>
            <pc:docMk/>
            <pc:sldMk cId="3002321262" sldId="292"/>
            <ac:spMk id="7" creationId="{B71F353A-8BB3-490E-9B23-B647D6494CD8}"/>
          </ac:spMkLst>
        </pc:spChg>
      </pc:sldChg>
      <pc:sldChg chg="modSp">
        <pc:chgData name="Wiesław Laskowski" userId="2b7bc850-788d-4df6-a578-23ff6e22daa9" providerId="ADAL" clId="{63FF4F71-17A4-4F37-B93A-5FBC0158118F}" dt="2021-03-22T06:59:23.105" v="137" actId="207"/>
        <pc:sldMkLst>
          <pc:docMk/>
          <pc:sldMk cId="3461626153" sldId="294"/>
        </pc:sldMkLst>
        <pc:spChg chg="mod">
          <ac:chgData name="Wiesław Laskowski" userId="2b7bc850-788d-4df6-a578-23ff6e22daa9" providerId="ADAL" clId="{63FF4F71-17A4-4F37-B93A-5FBC0158118F}" dt="2021-03-22T06:59:23.105" v="137" actId="207"/>
          <ac:spMkLst>
            <pc:docMk/>
            <pc:sldMk cId="3461626153" sldId="294"/>
            <ac:spMk id="6" creationId="{BF979AA5-6790-4169-8CF0-0C51990615F8}"/>
          </ac:spMkLst>
        </pc:spChg>
      </pc:sldChg>
      <pc:sldChg chg="modSp">
        <pc:chgData name="Wiesław Laskowski" userId="2b7bc850-788d-4df6-a578-23ff6e22daa9" providerId="ADAL" clId="{63FF4F71-17A4-4F37-B93A-5FBC0158118F}" dt="2021-03-22T06:57:33.185" v="125" actId="1076"/>
        <pc:sldMkLst>
          <pc:docMk/>
          <pc:sldMk cId="3881644830" sldId="295"/>
        </pc:sldMkLst>
        <pc:spChg chg="mod">
          <ac:chgData name="Wiesław Laskowski" userId="2b7bc850-788d-4df6-a578-23ff6e22daa9" providerId="ADAL" clId="{63FF4F71-17A4-4F37-B93A-5FBC0158118F}" dt="2021-03-22T06:57:33.185" v="125" actId="1076"/>
          <ac:spMkLst>
            <pc:docMk/>
            <pc:sldMk cId="3881644830" sldId="295"/>
            <ac:spMk id="3" creationId="{A3BDBEAD-2CC1-4E49-8381-AE31BC65EFB4}"/>
          </ac:spMkLst>
        </pc:spChg>
      </pc:sldChg>
      <pc:sldChg chg="modSp">
        <pc:chgData name="Wiesław Laskowski" userId="2b7bc850-788d-4df6-a578-23ff6e22daa9" providerId="ADAL" clId="{63FF4F71-17A4-4F37-B93A-5FBC0158118F}" dt="2021-03-22T06:41:17.910" v="48" actId="1076"/>
        <pc:sldMkLst>
          <pc:docMk/>
          <pc:sldMk cId="678382325" sldId="302"/>
        </pc:sldMkLst>
        <pc:spChg chg="mod">
          <ac:chgData name="Wiesław Laskowski" userId="2b7bc850-788d-4df6-a578-23ff6e22daa9" providerId="ADAL" clId="{63FF4F71-17A4-4F37-B93A-5FBC0158118F}" dt="2021-03-22T06:41:17.910" v="48" actId="1076"/>
          <ac:spMkLst>
            <pc:docMk/>
            <pc:sldMk cId="678382325" sldId="302"/>
            <ac:spMk id="6" creationId="{7D7DF69D-B277-4D49-BA81-A48065AFAADE}"/>
          </ac:spMkLst>
        </pc:spChg>
      </pc:sldChg>
      <pc:sldChg chg="modSp">
        <pc:chgData name="Wiesław Laskowski" userId="2b7bc850-788d-4df6-a578-23ff6e22daa9" providerId="ADAL" clId="{63FF4F71-17A4-4F37-B93A-5FBC0158118F}" dt="2021-03-22T06:29:18.562" v="26" actId="1076"/>
        <pc:sldMkLst>
          <pc:docMk/>
          <pc:sldMk cId="2147603401" sldId="303"/>
        </pc:sldMkLst>
        <pc:spChg chg="mod">
          <ac:chgData name="Wiesław Laskowski" userId="2b7bc850-788d-4df6-a578-23ff6e22daa9" providerId="ADAL" clId="{63FF4F71-17A4-4F37-B93A-5FBC0158118F}" dt="2021-03-22T06:29:18.562" v="26" actId="1076"/>
          <ac:spMkLst>
            <pc:docMk/>
            <pc:sldMk cId="2147603401" sldId="303"/>
            <ac:spMk id="5" creationId="{A71398E8-2A7D-474C-B1D3-AC3A1DD6031C}"/>
          </ac:spMkLst>
        </pc:spChg>
      </pc:sldChg>
      <pc:sldChg chg="modSp">
        <pc:chgData name="Wiesław Laskowski" userId="2b7bc850-788d-4df6-a578-23ff6e22daa9" providerId="ADAL" clId="{63FF4F71-17A4-4F37-B93A-5FBC0158118F}" dt="2021-03-22T06:42:47.526" v="70" actId="1076"/>
        <pc:sldMkLst>
          <pc:docMk/>
          <pc:sldMk cId="3446215501" sldId="304"/>
        </pc:sldMkLst>
        <pc:spChg chg="mod">
          <ac:chgData name="Wiesław Laskowski" userId="2b7bc850-788d-4df6-a578-23ff6e22daa9" providerId="ADAL" clId="{63FF4F71-17A4-4F37-B93A-5FBC0158118F}" dt="2021-03-22T06:42:21.736" v="67" actId="20577"/>
          <ac:spMkLst>
            <pc:docMk/>
            <pc:sldMk cId="3446215501" sldId="304"/>
            <ac:spMk id="5" creationId="{C6C8D37F-18D8-43AF-B1FB-CCAAEF4FC05B}"/>
          </ac:spMkLst>
        </pc:spChg>
        <pc:spChg chg="mod">
          <ac:chgData name="Wiesław Laskowski" userId="2b7bc850-788d-4df6-a578-23ff6e22daa9" providerId="ADAL" clId="{63FF4F71-17A4-4F37-B93A-5FBC0158118F}" dt="2021-03-22T06:42:47.526" v="70" actId="1076"/>
          <ac:spMkLst>
            <pc:docMk/>
            <pc:sldMk cId="3446215501" sldId="304"/>
            <ac:spMk id="6" creationId="{6B07257B-39CA-4F50-9557-16F84B98DB0D}"/>
          </ac:spMkLst>
        </pc:spChg>
      </pc:sldChg>
    </pc:docChg>
  </pc:docChgLst>
  <pc:docChgLst>
    <pc:chgData name="Wiesław Laskowski" userId="2b7bc850-788d-4df6-a578-23ff6e22daa9" providerId="ADAL" clId="{5D2FE117-B9DD-4BE8-A078-D33EEAEDFC8B}"/>
    <pc:docChg chg="custSel addSld modSld">
      <pc:chgData name="Wiesław Laskowski" userId="2b7bc850-788d-4df6-a578-23ff6e22daa9" providerId="ADAL" clId="{5D2FE117-B9DD-4BE8-A078-D33EEAEDFC8B}" dt="2021-03-21T10:25:14.378" v="318" actId="20577"/>
      <pc:docMkLst>
        <pc:docMk/>
      </pc:docMkLst>
      <pc:sldChg chg="addSp modSp mod">
        <pc:chgData name="Wiesław Laskowski" userId="2b7bc850-788d-4df6-a578-23ff6e22daa9" providerId="ADAL" clId="{5D2FE117-B9DD-4BE8-A078-D33EEAEDFC8B}" dt="2021-03-21T09:40:21.246" v="2" actId="1076"/>
        <pc:sldMkLst>
          <pc:docMk/>
          <pc:sldMk cId="2762366961" sldId="258"/>
        </pc:sldMkLst>
        <pc:spChg chg="add mod">
          <ac:chgData name="Wiesław Laskowski" userId="2b7bc850-788d-4df6-a578-23ff6e22daa9" providerId="ADAL" clId="{5D2FE117-B9DD-4BE8-A078-D33EEAEDFC8B}" dt="2021-03-21T09:40:21.246" v="2" actId="1076"/>
          <ac:spMkLst>
            <pc:docMk/>
            <pc:sldMk cId="2762366961" sldId="258"/>
            <ac:spMk id="11" creationId="{51628571-D30B-4449-BBC2-66164CAADD9A}"/>
          </ac:spMkLst>
        </pc:spChg>
      </pc:sldChg>
      <pc:sldChg chg="addSp modSp mod">
        <pc:chgData name="Wiesław Laskowski" userId="2b7bc850-788d-4df6-a578-23ff6e22daa9" providerId="ADAL" clId="{5D2FE117-B9DD-4BE8-A078-D33EEAEDFC8B}" dt="2021-03-21T10:19:17.903" v="242" actId="1076"/>
        <pc:sldMkLst>
          <pc:docMk/>
          <pc:sldMk cId="4257604490" sldId="264"/>
        </pc:sldMkLst>
        <pc:spChg chg="add mod">
          <ac:chgData name="Wiesław Laskowski" userId="2b7bc850-788d-4df6-a578-23ff6e22daa9" providerId="ADAL" clId="{5D2FE117-B9DD-4BE8-A078-D33EEAEDFC8B}" dt="2021-03-21T09:41:22.496" v="32" actId="20577"/>
          <ac:spMkLst>
            <pc:docMk/>
            <pc:sldMk cId="4257604490" sldId="264"/>
            <ac:spMk id="5" creationId="{C280AE71-EBB3-490E-835A-CD91DAA61583}"/>
          </ac:spMkLst>
        </pc:spChg>
        <pc:spChg chg="add mod">
          <ac:chgData name="Wiesław Laskowski" userId="2b7bc850-788d-4df6-a578-23ff6e22daa9" providerId="ADAL" clId="{5D2FE117-B9DD-4BE8-A078-D33EEAEDFC8B}" dt="2021-03-21T10:19:17.903" v="242" actId="1076"/>
          <ac:spMkLst>
            <pc:docMk/>
            <pc:sldMk cId="4257604490" sldId="264"/>
            <ac:spMk id="7" creationId="{F9D494D4-3F94-46CA-AE01-BDFBE332EB3A}"/>
          </ac:spMkLst>
        </pc:spChg>
      </pc:sldChg>
      <pc:sldChg chg="addSp modSp mod">
        <pc:chgData name="Wiesław Laskowski" userId="2b7bc850-788d-4df6-a578-23ff6e22daa9" providerId="ADAL" clId="{5D2FE117-B9DD-4BE8-A078-D33EEAEDFC8B}" dt="2021-03-21T09:42:04.918" v="65" actId="1076"/>
        <pc:sldMkLst>
          <pc:docMk/>
          <pc:sldMk cId="904543078" sldId="265"/>
        </pc:sldMkLst>
        <pc:spChg chg="add mod">
          <ac:chgData name="Wiesław Laskowski" userId="2b7bc850-788d-4df6-a578-23ff6e22daa9" providerId="ADAL" clId="{5D2FE117-B9DD-4BE8-A078-D33EEAEDFC8B}" dt="2021-03-21T09:42:04.918" v="65" actId="1076"/>
          <ac:spMkLst>
            <pc:docMk/>
            <pc:sldMk cId="904543078" sldId="265"/>
            <ac:spMk id="3" creationId="{432DA80F-B1BF-4EF8-8B29-4D552E2926BD}"/>
          </ac:spMkLst>
        </pc:spChg>
      </pc:sldChg>
      <pc:sldChg chg="mod modShow">
        <pc:chgData name="Wiesław Laskowski" userId="2b7bc850-788d-4df6-a578-23ff6e22daa9" providerId="ADAL" clId="{5D2FE117-B9DD-4BE8-A078-D33EEAEDFC8B}" dt="2021-03-21T09:38:21.569" v="0" actId="729"/>
        <pc:sldMkLst>
          <pc:docMk/>
          <pc:sldMk cId="227165160" sldId="279"/>
        </pc:sldMkLst>
      </pc:sldChg>
      <pc:sldChg chg="modSp mod">
        <pc:chgData name="Wiesław Laskowski" userId="2b7bc850-788d-4df6-a578-23ff6e22daa9" providerId="ADAL" clId="{5D2FE117-B9DD-4BE8-A078-D33EEAEDFC8B}" dt="2021-03-21T09:42:41.263" v="66" actId="1076"/>
        <pc:sldMkLst>
          <pc:docMk/>
          <pc:sldMk cId="120272796" sldId="281"/>
        </pc:sldMkLst>
        <pc:spChg chg="mod">
          <ac:chgData name="Wiesław Laskowski" userId="2b7bc850-788d-4df6-a578-23ff6e22daa9" providerId="ADAL" clId="{5D2FE117-B9DD-4BE8-A078-D33EEAEDFC8B}" dt="2021-03-21T09:42:41.263" v="66" actId="1076"/>
          <ac:spMkLst>
            <pc:docMk/>
            <pc:sldMk cId="120272796" sldId="281"/>
            <ac:spMk id="7" creationId="{00000000-0000-0000-0000-000000000000}"/>
          </ac:spMkLst>
        </pc:spChg>
      </pc:sldChg>
      <pc:sldChg chg="addSp modSp mod">
        <pc:chgData name="Wiesław Laskowski" userId="2b7bc850-788d-4df6-a578-23ff6e22daa9" providerId="ADAL" clId="{5D2FE117-B9DD-4BE8-A078-D33EEAEDFC8B}" dt="2021-03-21T10:11:57.684" v="236" actId="20577"/>
        <pc:sldMkLst>
          <pc:docMk/>
          <pc:sldMk cId="3315545285" sldId="283"/>
        </pc:sldMkLst>
        <pc:spChg chg="mod">
          <ac:chgData name="Wiesław Laskowski" userId="2b7bc850-788d-4df6-a578-23ff6e22daa9" providerId="ADAL" clId="{5D2FE117-B9DD-4BE8-A078-D33EEAEDFC8B}" dt="2021-03-21T09:49:02.117" v="67" actId="1076"/>
          <ac:spMkLst>
            <pc:docMk/>
            <pc:sldMk cId="3315545285" sldId="283"/>
            <ac:spMk id="3" creationId="{F44BA029-31AC-47EC-AADE-3DD43F4E81E5}"/>
          </ac:spMkLst>
        </pc:spChg>
        <pc:spChg chg="add mod">
          <ac:chgData name="Wiesław Laskowski" userId="2b7bc850-788d-4df6-a578-23ff6e22daa9" providerId="ADAL" clId="{5D2FE117-B9DD-4BE8-A078-D33EEAEDFC8B}" dt="2021-03-21T09:49:37.232" v="70"/>
          <ac:spMkLst>
            <pc:docMk/>
            <pc:sldMk cId="3315545285" sldId="283"/>
            <ac:spMk id="5" creationId="{7D35ED48-582A-4C0B-9B4E-C0AE5522C5A8}"/>
          </ac:spMkLst>
        </pc:spChg>
        <pc:spChg chg="add mod">
          <ac:chgData name="Wiesław Laskowski" userId="2b7bc850-788d-4df6-a578-23ff6e22daa9" providerId="ADAL" clId="{5D2FE117-B9DD-4BE8-A078-D33EEAEDFC8B}" dt="2021-03-21T10:11:57.684" v="236" actId="20577"/>
          <ac:spMkLst>
            <pc:docMk/>
            <pc:sldMk cId="3315545285" sldId="283"/>
            <ac:spMk id="6" creationId="{F9C424A9-A4B2-49B7-81CE-710E0DFEF838}"/>
          </ac:spMkLst>
        </pc:spChg>
      </pc:sldChg>
      <pc:sldChg chg="addSp modSp mod">
        <pc:chgData name="Wiesław Laskowski" userId="2b7bc850-788d-4df6-a578-23ff6e22daa9" providerId="ADAL" clId="{5D2FE117-B9DD-4BE8-A078-D33EEAEDFC8B}" dt="2021-03-21T09:50:50.578" v="172" actId="20577"/>
        <pc:sldMkLst>
          <pc:docMk/>
          <pc:sldMk cId="255391556" sldId="284"/>
        </pc:sldMkLst>
        <pc:spChg chg="add mod">
          <ac:chgData name="Wiesław Laskowski" userId="2b7bc850-788d-4df6-a578-23ff6e22daa9" providerId="ADAL" clId="{5D2FE117-B9DD-4BE8-A078-D33EEAEDFC8B}" dt="2021-03-21T09:50:50.578" v="172" actId="20577"/>
          <ac:spMkLst>
            <pc:docMk/>
            <pc:sldMk cId="255391556" sldId="284"/>
            <ac:spMk id="3" creationId="{EAA98715-4EED-4A25-8370-95FE3CFE95C7}"/>
          </ac:spMkLst>
        </pc:spChg>
      </pc:sldChg>
      <pc:sldChg chg="modSp mod">
        <pc:chgData name="Wiesław Laskowski" userId="2b7bc850-788d-4df6-a578-23ff6e22daa9" providerId="ADAL" clId="{5D2FE117-B9DD-4BE8-A078-D33EEAEDFC8B}" dt="2021-03-21T09:53:28.625" v="224" actId="207"/>
        <pc:sldMkLst>
          <pc:docMk/>
          <pc:sldMk cId="3098052904" sldId="291"/>
        </pc:sldMkLst>
        <pc:spChg chg="mod">
          <ac:chgData name="Wiesław Laskowski" userId="2b7bc850-788d-4df6-a578-23ff6e22daa9" providerId="ADAL" clId="{5D2FE117-B9DD-4BE8-A078-D33EEAEDFC8B}" dt="2021-03-21T09:53:28.625" v="224" actId="207"/>
          <ac:spMkLst>
            <pc:docMk/>
            <pc:sldMk cId="3098052904" sldId="291"/>
            <ac:spMk id="3" creationId="{F44BA029-31AC-47EC-AADE-3DD43F4E81E5}"/>
          </ac:spMkLst>
        </pc:spChg>
      </pc:sldChg>
      <pc:sldChg chg="modSp mod">
        <pc:chgData name="Wiesław Laskowski" userId="2b7bc850-788d-4df6-a578-23ff6e22daa9" providerId="ADAL" clId="{5D2FE117-B9DD-4BE8-A078-D33EEAEDFC8B}" dt="2021-03-21T09:53:47.965" v="233" actId="207"/>
        <pc:sldMkLst>
          <pc:docMk/>
          <pc:sldMk cId="3461626153" sldId="294"/>
        </pc:sldMkLst>
        <pc:spChg chg="mod">
          <ac:chgData name="Wiesław Laskowski" userId="2b7bc850-788d-4df6-a578-23ff6e22daa9" providerId="ADAL" clId="{5D2FE117-B9DD-4BE8-A078-D33EEAEDFC8B}" dt="2021-03-21T09:53:47.965" v="233" actId="207"/>
          <ac:spMkLst>
            <pc:docMk/>
            <pc:sldMk cId="3461626153" sldId="294"/>
            <ac:spMk id="6" creationId="{BF979AA5-6790-4169-8CF0-0C51990615F8}"/>
          </ac:spMkLst>
        </pc:spChg>
      </pc:sldChg>
      <pc:sldChg chg="addSp modSp mod">
        <pc:chgData name="Wiesław Laskowski" userId="2b7bc850-788d-4df6-a578-23ff6e22daa9" providerId="ADAL" clId="{5D2FE117-B9DD-4BE8-A078-D33EEAEDFC8B}" dt="2021-03-21T09:52:24.476" v="193" actId="6549"/>
        <pc:sldMkLst>
          <pc:docMk/>
          <pc:sldMk cId="3881644830" sldId="295"/>
        </pc:sldMkLst>
        <pc:spChg chg="add mod">
          <ac:chgData name="Wiesław Laskowski" userId="2b7bc850-788d-4df6-a578-23ff6e22daa9" providerId="ADAL" clId="{5D2FE117-B9DD-4BE8-A078-D33EEAEDFC8B}" dt="2021-03-21T09:52:24.476" v="193" actId="6549"/>
          <ac:spMkLst>
            <pc:docMk/>
            <pc:sldMk cId="3881644830" sldId="295"/>
            <ac:spMk id="3" creationId="{A3BDBEAD-2CC1-4E49-8381-AE31BC65EFB4}"/>
          </ac:spMkLst>
        </pc:spChg>
      </pc:sldChg>
      <pc:sldChg chg="addSp delSp modSp">
        <pc:chgData name="Wiesław Laskowski" userId="2b7bc850-788d-4df6-a578-23ff6e22daa9" providerId="ADAL" clId="{5D2FE117-B9DD-4BE8-A078-D33EEAEDFC8B}" dt="2021-03-21T09:49:34.517" v="69"/>
        <pc:sldMkLst>
          <pc:docMk/>
          <pc:sldMk cId="3831745090" sldId="300"/>
        </pc:sldMkLst>
        <pc:spChg chg="add del mod">
          <ac:chgData name="Wiesław Laskowski" userId="2b7bc850-788d-4df6-a578-23ff6e22daa9" providerId="ADAL" clId="{5D2FE117-B9DD-4BE8-A078-D33EEAEDFC8B}" dt="2021-03-21T09:49:34.517" v="69"/>
          <ac:spMkLst>
            <pc:docMk/>
            <pc:sldMk cId="3831745090" sldId="300"/>
            <ac:spMk id="7" creationId="{A95332CC-887C-4C9E-8744-D23BABFE8F58}"/>
          </ac:spMkLst>
        </pc:spChg>
        <pc:spChg chg="add del mod">
          <ac:chgData name="Wiesław Laskowski" userId="2b7bc850-788d-4df6-a578-23ff6e22daa9" providerId="ADAL" clId="{5D2FE117-B9DD-4BE8-A078-D33EEAEDFC8B}" dt="2021-03-21T09:49:34.517" v="69"/>
          <ac:spMkLst>
            <pc:docMk/>
            <pc:sldMk cId="3831745090" sldId="300"/>
            <ac:spMk id="8" creationId="{705AFB71-910B-4830-8DF6-6E87407805F6}"/>
          </ac:spMkLst>
        </pc:spChg>
      </pc:sldChg>
      <pc:sldChg chg="addSp delSp new mod">
        <pc:chgData name="Wiesław Laskowski" userId="2b7bc850-788d-4df6-a578-23ff6e22daa9" providerId="ADAL" clId="{5D2FE117-B9DD-4BE8-A078-D33EEAEDFC8B}" dt="2021-03-21T10:17:39.279" v="240" actId="22"/>
        <pc:sldMkLst>
          <pc:docMk/>
          <pc:sldMk cId="2147603401" sldId="303"/>
        </pc:sldMkLst>
        <pc:spChg chg="del">
          <ac:chgData name="Wiesław Laskowski" userId="2b7bc850-788d-4df6-a578-23ff6e22daa9" providerId="ADAL" clId="{5D2FE117-B9DD-4BE8-A078-D33EEAEDFC8B}" dt="2021-03-21T10:17:38.057" v="239" actId="478"/>
          <ac:spMkLst>
            <pc:docMk/>
            <pc:sldMk cId="2147603401" sldId="303"/>
            <ac:spMk id="2" creationId="{9309B6B1-4C06-4D09-8A4D-0D3A00BD7019}"/>
          </ac:spMkLst>
        </pc:spChg>
        <pc:spChg chg="del">
          <ac:chgData name="Wiesław Laskowski" userId="2b7bc850-788d-4df6-a578-23ff6e22daa9" providerId="ADAL" clId="{5D2FE117-B9DD-4BE8-A078-D33EEAEDFC8B}" dt="2021-03-21T10:17:36.672" v="238" actId="478"/>
          <ac:spMkLst>
            <pc:docMk/>
            <pc:sldMk cId="2147603401" sldId="303"/>
            <ac:spMk id="3" creationId="{E01572BD-5093-4441-8B1D-2877E39CBD10}"/>
          </ac:spMkLst>
        </pc:spChg>
        <pc:spChg chg="add">
          <ac:chgData name="Wiesław Laskowski" userId="2b7bc850-788d-4df6-a578-23ff6e22daa9" providerId="ADAL" clId="{5D2FE117-B9DD-4BE8-A078-D33EEAEDFC8B}" dt="2021-03-21T10:17:39.279" v="240" actId="22"/>
          <ac:spMkLst>
            <pc:docMk/>
            <pc:sldMk cId="2147603401" sldId="303"/>
            <ac:spMk id="5" creationId="{A71398E8-2A7D-474C-B1D3-AC3A1DD6031C}"/>
          </ac:spMkLst>
        </pc:spChg>
      </pc:sldChg>
      <pc:sldChg chg="addSp delSp modSp new mod">
        <pc:chgData name="Wiesław Laskowski" userId="2b7bc850-788d-4df6-a578-23ff6e22daa9" providerId="ADAL" clId="{5D2FE117-B9DD-4BE8-A078-D33EEAEDFC8B}" dt="2021-03-21T10:25:14.378" v="318" actId="20577"/>
        <pc:sldMkLst>
          <pc:docMk/>
          <pc:sldMk cId="3446215501" sldId="304"/>
        </pc:sldMkLst>
        <pc:spChg chg="del">
          <ac:chgData name="Wiesław Laskowski" userId="2b7bc850-788d-4df6-a578-23ff6e22daa9" providerId="ADAL" clId="{5D2FE117-B9DD-4BE8-A078-D33EEAEDFC8B}" dt="2021-03-21T10:20:17.287" v="244" actId="478"/>
          <ac:spMkLst>
            <pc:docMk/>
            <pc:sldMk cId="3446215501" sldId="304"/>
            <ac:spMk id="2" creationId="{F207A3B9-4602-4302-BFD6-8EF995FEE722}"/>
          </ac:spMkLst>
        </pc:spChg>
        <pc:spChg chg="del">
          <ac:chgData name="Wiesław Laskowski" userId="2b7bc850-788d-4df6-a578-23ff6e22daa9" providerId="ADAL" clId="{5D2FE117-B9DD-4BE8-A078-D33EEAEDFC8B}" dt="2021-03-21T10:20:18.727" v="245" actId="478"/>
          <ac:spMkLst>
            <pc:docMk/>
            <pc:sldMk cId="3446215501" sldId="304"/>
            <ac:spMk id="3" creationId="{EDEE65A7-BB28-4A65-9F89-99B2D741C958}"/>
          </ac:spMkLst>
        </pc:spChg>
        <pc:spChg chg="add">
          <ac:chgData name="Wiesław Laskowski" userId="2b7bc850-788d-4df6-a578-23ff6e22daa9" providerId="ADAL" clId="{5D2FE117-B9DD-4BE8-A078-D33EEAEDFC8B}" dt="2021-03-21T10:20:19.750" v="246" actId="22"/>
          <ac:spMkLst>
            <pc:docMk/>
            <pc:sldMk cId="3446215501" sldId="304"/>
            <ac:spMk id="5" creationId="{C6C8D37F-18D8-43AF-B1FB-CCAAEF4FC05B}"/>
          </ac:spMkLst>
        </pc:spChg>
        <pc:spChg chg="add mod">
          <ac:chgData name="Wiesław Laskowski" userId="2b7bc850-788d-4df6-a578-23ff6e22daa9" providerId="ADAL" clId="{5D2FE117-B9DD-4BE8-A078-D33EEAEDFC8B}" dt="2021-03-21T10:25:14.378" v="318" actId="20577"/>
          <ac:spMkLst>
            <pc:docMk/>
            <pc:sldMk cId="3446215501" sldId="304"/>
            <ac:spMk id="6" creationId="{6B07257B-39CA-4F50-9557-16F84B98DB0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9E300F-34E4-453A-962A-F53FBD5D7DA2}" type="doc">
      <dgm:prSet loTypeId="urn:microsoft.com/office/officeart/2005/8/layout/hChevron3" loCatId="process" qsTypeId="urn:microsoft.com/office/officeart/2005/8/quickstyle/simple2" qsCatId="simple" csTypeId="urn:microsoft.com/office/officeart/2005/8/colors/accent6_3" csCatId="accent6" phldr="1"/>
      <dgm:spPr/>
    </dgm:pt>
    <dgm:pt modelId="{AE76513F-F1F9-4EF3-B621-8EADA80D7EB6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pl-PL" sz="2000"/>
            <a:t>POWOŁANIE ZESPOŁU</a:t>
          </a:r>
          <a:endParaRPr lang="pl-PL" sz="2000" dirty="0"/>
        </a:p>
      </dgm:t>
    </dgm:pt>
    <dgm:pt modelId="{919B6A6B-E386-4490-BA86-C3C76AAFA8C6}" type="parTrans" cxnId="{86F2EF1F-8722-4D0B-B08E-2C2993A7AC3D}">
      <dgm:prSet/>
      <dgm:spPr/>
      <dgm:t>
        <a:bodyPr/>
        <a:lstStyle/>
        <a:p>
          <a:endParaRPr lang="pl-PL" sz="1800">
            <a:solidFill>
              <a:schemeClr val="bg1"/>
            </a:solidFill>
          </a:endParaRPr>
        </a:p>
      </dgm:t>
    </dgm:pt>
    <dgm:pt modelId="{BDE6B09A-AA21-469E-999E-EC58B694FF8F}" type="sibTrans" cxnId="{86F2EF1F-8722-4D0B-B08E-2C2993A7AC3D}">
      <dgm:prSet/>
      <dgm:spPr/>
      <dgm:t>
        <a:bodyPr/>
        <a:lstStyle/>
        <a:p>
          <a:endParaRPr lang="pl-PL" sz="1800">
            <a:solidFill>
              <a:schemeClr val="bg1"/>
            </a:solidFill>
          </a:endParaRPr>
        </a:p>
      </dgm:t>
    </dgm:pt>
    <dgm:pt modelId="{9594374E-916F-497B-AF9A-E1CD6F5DBDEC}">
      <dgm:prSet phldrT="[Teks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l-PL" sz="2000" dirty="0"/>
            <a:t>WERYFIKACJA WNIOSKU</a:t>
          </a:r>
        </a:p>
      </dgm:t>
    </dgm:pt>
    <dgm:pt modelId="{126C141E-7364-491E-A2CE-F2640F7B94BB}" type="parTrans" cxnId="{172D441A-B38B-4449-9FB8-5F433E40CC36}">
      <dgm:prSet/>
      <dgm:spPr/>
      <dgm:t>
        <a:bodyPr/>
        <a:lstStyle/>
        <a:p>
          <a:endParaRPr lang="pl-PL" sz="1800">
            <a:solidFill>
              <a:schemeClr val="bg1"/>
            </a:solidFill>
          </a:endParaRPr>
        </a:p>
      </dgm:t>
    </dgm:pt>
    <dgm:pt modelId="{F0A76DD4-E2C9-4442-BE87-B2E05CF4CD4E}" type="sibTrans" cxnId="{172D441A-B38B-4449-9FB8-5F433E40CC36}">
      <dgm:prSet/>
      <dgm:spPr/>
      <dgm:t>
        <a:bodyPr/>
        <a:lstStyle/>
        <a:p>
          <a:endParaRPr lang="pl-PL" sz="1800">
            <a:solidFill>
              <a:schemeClr val="bg1"/>
            </a:solidFill>
          </a:endParaRPr>
        </a:p>
      </dgm:t>
    </dgm:pt>
    <dgm:pt modelId="{5D5B9658-83F6-4686-9972-C6795BACEF85}">
      <dgm:prSet phldrT="[Tekst]" custT="1"/>
      <dgm:spPr/>
      <dgm:t>
        <a:bodyPr/>
        <a:lstStyle/>
        <a:p>
          <a:r>
            <a:rPr lang="pl-PL" sz="2000"/>
            <a:t>PODJĘCIE UCHWAŁY</a:t>
          </a:r>
          <a:endParaRPr lang="pl-PL" sz="2000" dirty="0"/>
        </a:p>
      </dgm:t>
    </dgm:pt>
    <dgm:pt modelId="{1F7EF27F-9018-44D1-BAB4-7347FACCC5FB}" type="parTrans" cxnId="{96CC4BDC-CE04-4947-80A6-F801AFB799D6}">
      <dgm:prSet/>
      <dgm:spPr/>
      <dgm:t>
        <a:bodyPr/>
        <a:lstStyle/>
        <a:p>
          <a:endParaRPr lang="pl-PL" sz="1800">
            <a:solidFill>
              <a:schemeClr val="bg1"/>
            </a:solidFill>
          </a:endParaRPr>
        </a:p>
      </dgm:t>
    </dgm:pt>
    <dgm:pt modelId="{8D95D3EF-D331-46DE-AE03-B392694F0215}" type="sibTrans" cxnId="{96CC4BDC-CE04-4947-80A6-F801AFB799D6}">
      <dgm:prSet/>
      <dgm:spPr/>
      <dgm:t>
        <a:bodyPr/>
        <a:lstStyle/>
        <a:p>
          <a:endParaRPr lang="pl-PL" sz="1800">
            <a:solidFill>
              <a:schemeClr val="bg1"/>
            </a:solidFill>
          </a:endParaRPr>
        </a:p>
      </dgm:t>
    </dgm:pt>
    <dgm:pt modelId="{5B196C6D-4C74-4195-9622-A1DC6643A759}" type="pres">
      <dgm:prSet presAssocID="{6F9E300F-34E4-453A-962A-F53FBD5D7DA2}" presName="Name0" presStyleCnt="0">
        <dgm:presLayoutVars>
          <dgm:dir/>
          <dgm:resizeHandles val="exact"/>
        </dgm:presLayoutVars>
      </dgm:prSet>
      <dgm:spPr/>
    </dgm:pt>
    <dgm:pt modelId="{938513FE-31A2-4C98-B093-C71B12D365DF}" type="pres">
      <dgm:prSet presAssocID="{AE76513F-F1F9-4EF3-B621-8EADA80D7EB6}" presName="parTxOnly" presStyleLbl="node1" presStyleIdx="0" presStyleCnt="3" custScaleY="11814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72173A-8329-4892-BF47-338032A3962B}" type="pres">
      <dgm:prSet presAssocID="{BDE6B09A-AA21-469E-999E-EC58B694FF8F}" presName="parSpace" presStyleCnt="0"/>
      <dgm:spPr/>
    </dgm:pt>
    <dgm:pt modelId="{986E8B29-0848-4C52-945D-9D200D2A8948}" type="pres">
      <dgm:prSet presAssocID="{9594374E-916F-497B-AF9A-E1CD6F5DBDEC}" presName="parTxOnly" presStyleLbl="node1" presStyleIdx="1" presStyleCnt="3" custScaleY="11525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D5BFD4-E72F-4C40-A69D-33AD9EF1802D}" type="pres">
      <dgm:prSet presAssocID="{F0A76DD4-E2C9-4442-BE87-B2E05CF4CD4E}" presName="parSpace" presStyleCnt="0"/>
      <dgm:spPr/>
    </dgm:pt>
    <dgm:pt modelId="{62892497-D02B-47F2-B56B-C1E7908BAE0F}" type="pres">
      <dgm:prSet presAssocID="{5D5B9658-83F6-4686-9972-C6795BACEF85}" presName="parTxOnly" presStyleLbl="node1" presStyleIdx="2" presStyleCnt="3" custScaleY="11237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CC97447-5136-4D7A-9C1E-B0517AF9C306}" type="presOf" srcId="{AE76513F-F1F9-4EF3-B621-8EADA80D7EB6}" destId="{938513FE-31A2-4C98-B093-C71B12D365DF}" srcOrd="0" destOrd="0" presId="urn:microsoft.com/office/officeart/2005/8/layout/hChevron3"/>
    <dgm:cxn modelId="{E49F7D84-5902-4DAC-B50C-CCE8C8E4F646}" type="presOf" srcId="{6F9E300F-34E4-453A-962A-F53FBD5D7DA2}" destId="{5B196C6D-4C74-4195-9622-A1DC6643A759}" srcOrd="0" destOrd="0" presId="urn:microsoft.com/office/officeart/2005/8/layout/hChevron3"/>
    <dgm:cxn modelId="{172D441A-B38B-4449-9FB8-5F433E40CC36}" srcId="{6F9E300F-34E4-453A-962A-F53FBD5D7DA2}" destId="{9594374E-916F-497B-AF9A-E1CD6F5DBDEC}" srcOrd="1" destOrd="0" parTransId="{126C141E-7364-491E-A2CE-F2640F7B94BB}" sibTransId="{F0A76DD4-E2C9-4442-BE87-B2E05CF4CD4E}"/>
    <dgm:cxn modelId="{4ED321E3-97EE-4D83-BE36-98E458335B73}" type="presOf" srcId="{5D5B9658-83F6-4686-9972-C6795BACEF85}" destId="{62892497-D02B-47F2-B56B-C1E7908BAE0F}" srcOrd="0" destOrd="0" presId="urn:microsoft.com/office/officeart/2005/8/layout/hChevron3"/>
    <dgm:cxn modelId="{86F2EF1F-8722-4D0B-B08E-2C2993A7AC3D}" srcId="{6F9E300F-34E4-453A-962A-F53FBD5D7DA2}" destId="{AE76513F-F1F9-4EF3-B621-8EADA80D7EB6}" srcOrd="0" destOrd="0" parTransId="{919B6A6B-E386-4490-BA86-C3C76AAFA8C6}" sibTransId="{BDE6B09A-AA21-469E-999E-EC58B694FF8F}"/>
    <dgm:cxn modelId="{33B8590D-70E1-4F6B-A390-E8DED285EB7A}" type="presOf" srcId="{9594374E-916F-497B-AF9A-E1CD6F5DBDEC}" destId="{986E8B29-0848-4C52-945D-9D200D2A8948}" srcOrd="0" destOrd="0" presId="urn:microsoft.com/office/officeart/2005/8/layout/hChevron3"/>
    <dgm:cxn modelId="{96CC4BDC-CE04-4947-80A6-F801AFB799D6}" srcId="{6F9E300F-34E4-453A-962A-F53FBD5D7DA2}" destId="{5D5B9658-83F6-4686-9972-C6795BACEF85}" srcOrd="2" destOrd="0" parTransId="{1F7EF27F-9018-44D1-BAB4-7347FACCC5FB}" sibTransId="{8D95D3EF-D331-46DE-AE03-B392694F0215}"/>
    <dgm:cxn modelId="{49B595B6-7F6F-403A-8870-6C3A8886E479}" type="presParOf" srcId="{5B196C6D-4C74-4195-9622-A1DC6643A759}" destId="{938513FE-31A2-4C98-B093-C71B12D365DF}" srcOrd="0" destOrd="0" presId="urn:microsoft.com/office/officeart/2005/8/layout/hChevron3"/>
    <dgm:cxn modelId="{655F0D79-2539-4284-BAC1-E3861C49ACC5}" type="presParOf" srcId="{5B196C6D-4C74-4195-9622-A1DC6643A759}" destId="{CE72173A-8329-4892-BF47-338032A3962B}" srcOrd="1" destOrd="0" presId="urn:microsoft.com/office/officeart/2005/8/layout/hChevron3"/>
    <dgm:cxn modelId="{04D67973-E1A9-4247-81F1-3CEBCBED705F}" type="presParOf" srcId="{5B196C6D-4C74-4195-9622-A1DC6643A759}" destId="{986E8B29-0848-4C52-945D-9D200D2A8948}" srcOrd="2" destOrd="0" presId="urn:microsoft.com/office/officeart/2005/8/layout/hChevron3"/>
    <dgm:cxn modelId="{DBDA85FD-E11E-4834-9D60-760A03CF05A0}" type="presParOf" srcId="{5B196C6D-4C74-4195-9622-A1DC6643A759}" destId="{05D5BFD4-E72F-4C40-A69D-33AD9EF1802D}" srcOrd="3" destOrd="0" presId="urn:microsoft.com/office/officeart/2005/8/layout/hChevron3"/>
    <dgm:cxn modelId="{11BF4EC8-FC28-4923-9445-B63D082D3933}" type="presParOf" srcId="{5B196C6D-4C74-4195-9622-A1DC6643A759}" destId="{62892497-D02B-47F2-B56B-C1E7908BAE0F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57DC2-AE1D-4D9F-AE19-837207D74A5D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899EA-E738-4321-9808-A1540068D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80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72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48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755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456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068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10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572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342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883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544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813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34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925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568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096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949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345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642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1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039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779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739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418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38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589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21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0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84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82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76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49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99EA-E738-4321-9808-A1540068DA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98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A6F8-66DB-4369-86F7-AACE2379A995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B1C8-00F7-4E54-A299-0CA89C252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54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A6F8-66DB-4369-86F7-AACE2379A995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B1C8-00F7-4E54-A299-0CA89C252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6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A6F8-66DB-4369-86F7-AACE2379A995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B1C8-00F7-4E54-A299-0CA89C252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3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A6F8-66DB-4369-86F7-AACE2379A995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B1C8-00F7-4E54-A299-0CA89C252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4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A6F8-66DB-4369-86F7-AACE2379A995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B1C8-00F7-4E54-A299-0CA89C252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02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A6F8-66DB-4369-86F7-AACE2379A995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B1C8-00F7-4E54-A299-0CA89C252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A6F8-66DB-4369-86F7-AACE2379A995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B1C8-00F7-4E54-A299-0CA89C2525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8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A6F8-66DB-4369-86F7-AACE2379A995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B1C8-00F7-4E54-A299-0CA89C252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A6F8-66DB-4369-86F7-AACE2379A995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B1C8-00F7-4E54-A299-0CA89C252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7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A6F8-66DB-4369-86F7-AACE2379A995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B1C8-00F7-4E54-A299-0CA89C252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553A6F8-66DB-4369-86F7-AACE2379A995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B1C8-00F7-4E54-A299-0CA89C252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7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553A6F8-66DB-4369-86F7-AACE2379A995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C8AB1C8-00F7-4E54-A299-0CA89C252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2052734"/>
          </a:xfrm>
        </p:spPr>
        <p:txBody>
          <a:bodyPr>
            <a:normAutofit fontScale="90000"/>
          </a:bodyPr>
          <a:lstStyle/>
          <a:p>
            <a:r>
              <a:rPr lang="pl-PL" dirty="0"/>
              <a:t>postępowanie w sprawie nadania stopnia naukowego doktora (dalej TAKŻE jako: postępowanie)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55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2. Wyznaczanie promotora lub promotorów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664684" y="1716795"/>
            <a:ext cx="10862632" cy="662400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ZMIANA </a:t>
            </a:r>
            <a:r>
              <a:rPr lang="pl-PL" b="1" dirty="0"/>
              <a:t>PROMOTORA</a:t>
            </a:r>
            <a:r>
              <a:rPr lang="pl-PL" dirty="0"/>
              <a:t> ORAZ </a:t>
            </a:r>
            <a:r>
              <a:rPr lang="pl-PL" b="1" dirty="0"/>
              <a:t>PROMOTORA POMOCNICZEGO </a:t>
            </a:r>
            <a:endParaRPr lang="en-US" b="1" dirty="0"/>
          </a:p>
        </p:txBody>
      </p:sp>
      <p:sp>
        <p:nvSpPr>
          <p:cNvPr id="24" name="pole tekstowe 23">
            <a:extLst>
              <a:ext uri="{FF2B5EF4-FFF2-40B4-BE49-F238E27FC236}">
                <a16:creationId xmlns="" xmlns:a16="http://schemas.microsoft.com/office/drawing/2014/main" id="{62C0BA49-2EBB-4F36-B39C-FFDCA275C109}"/>
              </a:ext>
            </a:extLst>
          </p:cNvPr>
          <p:cNvSpPr txBox="1"/>
          <p:nvPr/>
        </p:nvSpPr>
        <p:spPr>
          <a:xfrm>
            <a:off x="1005373" y="2873829"/>
            <a:ext cx="10181254" cy="260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800" dirty="0"/>
              <a:t>Rada dyscypliny naukowej może również podjąć uchwałę o zmianie promotora lub promotora pomocniczego </a:t>
            </a:r>
            <a:r>
              <a:rPr lang="pl-PL" sz="2800" b="1" dirty="0"/>
              <a:t>z własnej inicjatywy</a:t>
            </a:r>
            <a:r>
              <a:rPr lang="pl-PL" sz="2800" dirty="0"/>
              <a:t>, jeżeli dotychczasowy promotor lub promotor pomocniczy utracił zdolność do pełnienia tej funkcji.</a:t>
            </a:r>
          </a:p>
        </p:txBody>
      </p:sp>
      <p:sp>
        <p:nvSpPr>
          <p:cNvPr id="6" name="Prostokąt 5"/>
          <p:cNvSpPr/>
          <p:nvPr/>
        </p:nvSpPr>
        <p:spPr>
          <a:xfrm>
            <a:off x="8994253" y="859981"/>
            <a:ext cx="2730242" cy="72435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TRYB KSZTAŁCENIA DOKTORANTÓW ORAZ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pl-PL" sz="1400" dirty="0">
                <a:solidFill>
                  <a:schemeClr val="tx1"/>
                </a:solidFill>
              </a:rPr>
              <a:t>EKSTERNISTYCZNY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40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3. ZŁOŻENIE WNIOSKU o wszczęcie postępowania</a:t>
            </a:r>
            <a:endParaRPr lang="en-US" dirty="0"/>
          </a:p>
        </p:txBody>
      </p:sp>
      <p:sp>
        <p:nvSpPr>
          <p:cNvPr id="4" name="Prostokąt 3"/>
          <p:cNvSpPr/>
          <p:nvPr/>
        </p:nvSpPr>
        <p:spPr>
          <a:xfrm>
            <a:off x="1102913" y="2924844"/>
            <a:ext cx="2256445" cy="22515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chemeClr val="tx1"/>
                </a:solidFill>
              </a:rPr>
              <a:t>KANDYDAT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419888" y="2168633"/>
            <a:ext cx="3130063" cy="17049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PRZEWODNICZĄC</a:t>
            </a:r>
            <a:r>
              <a:rPr lang="pl-PL" sz="2000" dirty="0">
                <a:solidFill>
                  <a:schemeClr val="tx1"/>
                </a:solidFill>
              </a:rPr>
              <a:t>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SENATU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</a:rPr>
              <a:t>– REKTOR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419888" y="4100921"/>
            <a:ext cx="3130063" cy="17043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PRZEWODNICZĄCY RADY DYSCYPLINY NAUKOWEJ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Strzałka w prawo 6"/>
          <p:cNvSpPr/>
          <p:nvPr/>
        </p:nvSpPr>
        <p:spPr>
          <a:xfrm>
            <a:off x="3704493" y="3058230"/>
            <a:ext cx="3496407" cy="321652"/>
          </a:xfrm>
          <a:prstGeom prst="rightArrow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ole tekstowe 8"/>
          <p:cNvSpPr txBox="1"/>
          <p:nvPr/>
        </p:nvSpPr>
        <p:spPr>
          <a:xfrm>
            <a:off x="4190670" y="2411899"/>
            <a:ext cx="2602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nadanie stopnia doktora w dziedzinie nauki</a:t>
            </a:r>
            <a:endParaRPr lang="en-US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190670" y="4691993"/>
            <a:ext cx="25439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nadanie stopnia doktora w dziedzinie nauki </a:t>
            </a:r>
            <a:br>
              <a:rPr lang="pl-PL" dirty="0"/>
            </a:br>
            <a:r>
              <a:rPr lang="pl-PL" dirty="0"/>
              <a:t>i dyscyplinie naukowej</a:t>
            </a:r>
            <a:endParaRPr lang="en-US" b="1" dirty="0"/>
          </a:p>
        </p:txBody>
      </p:sp>
      <p:sp>
        <p:nvSpPr>
          <p:cNvPr id="12" name="Strzałka w prawo 6">
            <a:extLst>
              <a:ext uri="{FF2B5EF4-FFF2-40B4-BE49-F238E27FC236}">
                <a16:creationId xmlns="" xmlns:a16="http://schemas.microsoft.com/office/drawing/2014/main" id="{C1012FC2-B920-4814-89B8-602F4C61265B}"/>
              </a:ext>
            </a:extLst>
          </p:cNvPr>
          <p:cNvSpPr/>
          <p:nvPr/>
        </p:nvSpPr>
        <p:spPr>
          <a:xfrm>
            <a:off x="3743729" y="4476449"/>
            <a:ext cx="3496407" cy="321652"/>
          </a:xfrm>
          <a:prstGeom prst="rightArrow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ole tekstowe 10">
            <a:extLst>
              <a:ext uri="{FF2B5EF4-FFF2-40B4-BE49-F238E27FC236}">
                <a16:creationId xmlns="" xmlns:a16="http://schemas.microsoft.com/office/drawing/2014/main" id="{51628571-D30B-4449-BBC2-66164CAADD9A}"/>
              </a:ext>
            </a:extLst>
          </p:cNvPr>
          <p:cNvSpPr txBox="1"/>
          <p:nvPr/>
        </p:nvSpPr>
        <p:spPr>
          <a:xfrm>
            <a:off x="384290" y="5886841"/>
            <a:ext cx="114521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W przypadku osoby ubiegającej się o nadanie stopnia doktora w trybie eksternistycznym od dnia wyznaczenia tej osobie promotora lub promotorów do dnia wszczęcia postępowania w sprawie nadania stopnia doktora nie może upłynąć więcej niż 5 lat. </a:t>
            </a:r>
          </a:p>
        </p:txBody>
      </p:sp>
    </p:spTree>
    <p:extLst>
      <p:ext uri="{BB962C8B-B14F-4D97-AF65-F5344CB8AC3E}">
        <p14:creationId xmlns:p14="http://schemas.microsoft.com/office/powerpoint/2010/main" val="2762366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  <a:solidFill>
            <a:schemeClr val="bg1"/>
          </a:solidFill>
        </p:spPr>
        <p:txBody>
          <a:bodyPr/>
          <a:lstStyle/>
          <a:p>
            <a:r>
              <a:rPr lang="pl-PL" dirty="0"/>
              <a:t>Wymagane dokumenty</a:t>
            </a:r>
            <a:endParaRPr lang="en-US" dirty="0"/>
          </a:p>
        </p:txBody>
      </p:sp>
      <p:sp>
        <p:nvSpPr>
          <p:cNvPr id="4" name="Prostokąt 3"/>
          <p:cNvSpPr/>
          <p:nvPr/>
        </p:nvSpPr>
        <p:spPr>
          <a:xfrm>
            <a:off x="550844" y="1692477"/>
            <a:ext cx="2500829" cy="1520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rozprawa doktorska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50844" y="3321407"/>
            <a:ext cx="2500829" cy="5873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>
                <a:solidFill>
                  <a:schemeClr val="tx1"/>
                </a:solidFill>
              </a:rPr>
              <a:t>+ streszczenie w języku angielskim, a jeżeli rozprawa została napisana w języku obcym również – streszczenie w języku polskim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358309" y="1692477"/>
            <a:ext cx="2500829" cy="1520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pozytywna opinia promotora lub promotorów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165774" y="1692477"/>
            <a:ext cx="2500829" cy="1520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dokument potwierdzający posiadanie tytułu zawodowy magistra, magistra inżyniera albo równorzędnego lub dyplomu, dającego prawo do ubiegania się o nadanie stopnia doktora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8973239" y="1692477"/>
            <a:ext cx="2500829" cy="1520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certyfikat lub dyplom ukończenia studiów, poświadczający znajomość nowożytnego języka obcego na poziomie biegłości językowej co najmniej B2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628378" y="4221257"/>
            <a:ext cx="2500829" cy="1520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co najmniej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pl-PL" dirty="0">
                <a:solidFill>
                  <a:schemeClr val="tx1"/>
                </a:solidFill>
              </a:rPr>
              <a:t> artykuł naukowy lub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pl-PL" dirty="0">
                <a:solidFill>
                  <a:schemeClr val="tx1"/>
                </a:solidFill>
              </a:rPr>
              <a:t> monografia naukowa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601" y="4221257"/>
            <a:ext cx="2500829" cy="1520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oświadczenie określające indywidualny wkład kandydata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i oświadczenia współautorów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7722824" y="4225867"/>
            <a:ext cx="2500829" cy="1520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dirty="0">
                <a:solidFill>
                  <a:schemeClr val="tx1"/>
                </a:solidFill>
              </a:rPr>
              <a:t>raport z jednolitego systemu </a:t>
            </a:r>
            <a:r>
              <a:rPr lang="pl-PL" sz="1700" dirty="0" err="1">
                <a:solidFill>
                  <a:schemeClr val="tx1"/>
                </a:solidFill>
              </a:rPr>
              <a:t>antyplagiatowego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628377" y="5877102"/>
            <a:ext cx="2500829" cy="5873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>
                <a:solidFill>
                  <a:schemeClr val="tx1"/>
                </a:solidFill>
              </a:rPr>
              <a:t>osoba ubiegająca się o nadanie stopnia doktora jest autorem lub współautorem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4675601" y="5877102"/>
            <a:ext cx="2500829" cy="5873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>
                <a:solidFill>
                  <a:schemeClr val="tx1"/>
                </a:solidFill>
              </a:rPr>
              <a:t>TYLKO w przypadku publikacji wieloautorskiej</a:t>
            </a:r>
            <a:endParaRPr lang="pl-PL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72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056468" y="2351473"/>
            <a:ext cx="6096000" cy="225439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Po 30.09.2019 – złożenie wniosku o wyznaczenie promotora lub promotorów jest</a:t>
            </a:r>
            <a:r>
              <a:rPr lang="pl-PL" b="1" dirty="0">
                <a:solidFill>
                  <a:schemeClr val="tx1"/>
                </a:solidFill>
              </a:rPr>
              <a:t> równoznaczne ze wszczęciem postępowania</a:t>
            </a:r>
            <a:r>
              <a:rPr lang="pl-PL" dirty="0">
                <a:solidFill>
                  <a:schemeClr val="tx1"/>
                </a:solidFill>
              </a:rPr>
              <a:t> (w przypadku doktoranta studiów doktoranckich rozpoczętych przed rokiem akademickim 2019/2020)</a:t>
            </a:r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027935" y="489747"/>
            <a:ext cx="7729728" cy="1188720"/>
          </a:xfrm>
        </p:spPr>
        <p:txBody>
          <a:bodyPr/>
          <a:lstStyle/>
          <a:p>
            <a:r>
              <a:rPr lang="pl-PL" dirty="0"/>
              <a:t>SZCZEGÓLNY PRZYPADEK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03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A71398E8-2A7D-474C-B1D3-AC3A1DD6031C}"/>
              </a:ext>
            </a:extLst>
          </p:cNvPr>
          <p:cNvSpPr txBox="1"/>
          <p:nvPr/>
        </p:nvSpPr>
        <p:spPr>
          <a:xfrm>
            <a:off x="2987955" y="2054520"/>
            <a:ext cx="6097554" cy="38213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7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pl-PL" sz="2000" dirty="0">
              <a:solidFill>
                <a:schemeClr val="tx1"/>
              </a:solidFill>
            </a:endParaRPr>
          </a:p>
          <a:p>
            <a:endParaRPr lang="pl-PL" sz="2000" dirty="0">
              <a:solidFill>
                <a:schemeClr val="tx1"/>
              </a:solidFill>
            </a:endParaRPr>
          </a:p>
          <a:p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dirty="0">
                <a:solidFill>
                  <a:schemeClr val="tx1"/>
                </a:solidFill>
              </a:rPr>
              <a:t>Sposób postępowania zostanie doprecyzowany w już obowiązujących przepisach dotyczących prac dyplomowych</a:t>
            </a:r>
          </a:p>
          <a:p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dirty="0">
                <a:solidFill>
                  <a:schemeClr val="tx1"/>
                </a:solidFill>
              </a:rPr>
              <a:t>Badanie przeprowadza pracownik administracyjny obsługujący Radę dyscypliny</a:t>
            </a:r>
          </a:p>
          <a:p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dirty="0">
                <a:solidFill>
                  <a:schemeClr val="tx1"/>
                </a:solidFill>
              </a:rPr>
              <a:t>Wynik/raport z JSA zatwierdza promotor</a:t>
            </a:r>
          </a:p>
          <a:p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dirty="0">
                <a:solidFill>
                  <a:schemeClr val="tx1"/>
                </a:solidFill>
              </a:rPr>
              <a:t>Uprawnienia – system POL-on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430867" y="5300133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71868" y="362597"/>
            <a:ext cx="7729728" cy="1188720"/>
          </a:xfrm>
        </p:spPr>
        <p:txBody>
          <a:bodyPr/>
          <a:lstStyle/>
          <a:p>
            <a:r>
              <a:rPr lang="pl-PL" dirty="0"/>
              <a:t>JEDNOLITY SYSTEM ANTYPLAGIATOWY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67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Wprowadzenie danych do systemu </a:t>
            </a:r>
            <a:r>
              <a:rPr lang="pl-PL" dirty="0" err="1"/>
              <a:t>pol</a:t>
            </a:r>
            <a:r>
              <a:rPr lang="pl-PL" dirty="0"/>
              <a:t>-on</a:t>
            </a:r>
            <a:endParaRPr lang="en-US" dirty="0"/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F44BA029-31AC-47EC-AADE-3DD43F4E81E5}"/>
              </a:ext>
            </a:extLst>
          </p:cNvPr>
          <p:cNvSpPr txBox="1"/>
          <p:nvPr/>
        </p:nvSpPr>
        <p:spPr>
          <a:xfrm>
            <a:off x="746449" y="2052735"/>
            <a:ext cx="10664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2000" b="1" dirty="0"/>
          </a:p>
          <a:p>
            <a:pPr algn="just"/>
            <a:endParaRPr lang="pl-PL" sz="2000" b="1" dirty="0"/>
          </a:p>
        </p:txBody>
      </p:sp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80DB3E15-C82A-4D01-B0B3-921C66C8D939}"/>
              </a:ext>
            </a:extLst>
          </p:cNvPr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800" dirty="0"/>
              <a:t>MODUŁ: </a:t>
            </a:r>
            <a:r>
              <a:rPr lang="pl-PL" sz="1800" b="1" dirty="0"/>
              <a:t>BAZA DOKUMENTÓW W POSTĘPOWANIACH AWANSOWYCH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BF979AA5-6790-4169-8CF0-0C51990615F8}"/>
              </a:ext>
            </a:extLst>
          </p:cNvPr>
          <p:cNvSpPr txBox="1"/>
          <p:nvPr/>
        </p:nvSpPr>
        <p:spPr>
          <a:xfrm>
            <a:off x="664684" y="2599263"/>
            <a:ext cx="10862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800" b="1" dirty="0"/>
              <a:t>Rada dyscypliny naukowej </a:t>
            </a:r>
            <a:r>
              <a:rPr lang="pl-PL" sz="2800" dirty="0"/>
              <a:t>rejestruje dane o wszczęciu postępowania </a:t>
            </a:r>
            <a:br>
              <a:rPr lang="pl-PL" sz="2800" dirty="0"/>
            </a:br>
            <a:r>
              <a:rPr lang="pl-PL" sz="2800" dirty="0"/>
              <a:t>w POL-</a:t>
            </a:r>
            <a:r>
              <a:rPr lang="pl-PL" sz="2800" dirty="0" err="1"/>
              <a:t>onie</a:t>
            </a:r>
            <a:r>
              <a:rPr lang="pl-PL" sz="2800" dirty="0"/>
              <a:t> w terminie </a:t>
            </a:r>
            <a:r>
              <a:rPr lang="pl-PL" sz="2800" b="1" dirty="0"/>
              <a:t>14 dni </a:t>
            </a:r>
            <a:r>
              <a:rPr lang="pl-PL" sz="2800" dirty="0"/>
              <a:t>od dnia złożenia wniosku o </a:t>
            </a:r>
            <a:r>
              <a:rPr lang="pl-PL" sz="2800" dirty="0" smtClean="0">
                <a:solidFill>
                  <a:srgbClr val="FF0000"/>
                </a:solidFill>
              </a:rPr>
              <a:t>wszczęcie </a:t>
            </a:r>
            <a:r>
              <a:rPr lang="pl-PL" sz="2800" dirty="0">
                <a:solidFill>
                  <a:srgbClr val="FF0000"/>
                </a:solidFill>
              </a:rPr>
              <a:t>postępowania</a:t>
            </a:r>
            <a:r>
              <a:rPr lang="pl-PL" sz="2800" dirty="0"/>
              <a:t>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B71F353A-8BB3-490E-9B23-B647D6494CD8}"/>
              </a:ext>
            </a:extLst>
          </p:cNvPr>
          <p:cNvSpPr txBox="1"/>
          <p:nvPr/>
        </p:nvSpPr>
        <p:spPr>
          <a:xfrm>
            <a:off x="647578" y="6212230"/>
            <a:ext cx="10862632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5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000" dirty="0"/>
              <a:t>Data wszczęcia postępowania jest tożsama z datą doręczenia wniosku o wszczęcie postępowania.</a:t>
            </a:r>
            <a:endParaRPr lang="pl-PL" sz="2000" dirty="0">
              <a:solidFill>
                <a:srgbClr val="FF0000"/>
              </a:solidFill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760E8C71-49D8-439B-B167-EAD236AA5EF8}"/>
              </a:ext>
            </a:extLst>
          </p:cNvPr>
          <p:cNvSpPr/>
          <p:nvPr/>
        </p:nvSpPr>
        <p:spPr>
          <a:xfrm>
            <a:off x="664684" y="4805265"/>
            <a:ext cx="1972048" cy="91982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dane identyfikacyjne kandydata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2D226693-16FD-44E0-95AE-296A8EA57127}"/>
              </a:ext>
            </a:extLst>
          </p:cNvPr>
          <p:cNvSpPr/>
          <p:nvPr/>
        </p:nvSpPr>
        <p:spPr>
          <a:xfrm>
            <a:off x="2887330" y="4800736"/>
            <a:ext cx="1972048" cy="91982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data wszczęcia postępowania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68C555BB-CEB8-48F2-866A-6AA30C481531}"/>
              </a:ext>
            </a:extLst>
          </p:cNvPr>
          <p:cNvSpPr/>
          <p:nvPr/>
        </p:nvSpPr>
        <p:spPr>
          <a:xfrm>
            <a:off x="5109976" y="4805265"/>
            <a:ext cx="1972048" cy="91982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dziedzina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i dyscyplina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3CD92DB8-C7D3-45A7-AF88-BABC3214AB72}"/>
              </a:ext>
            </a:extLst>
          </p:cNvPr>
          <p:cNvSpPr/>
          <p:nvPr/>
        </p:nvSpPr>
        <p:spPr>
          <a:xfrm>
            <a:off x="7324069" y="4800581"/>
            <a:ext cx="1972048" cy="91982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jednostka prowadząca postępowanie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Prostokąt 12">
            <a:extLst>
              <a:ext uri="{FF2B5EF4-FFF2-40B4-BE49-F238E27FC236}">
                <a16:creationId xmlns="" xmlns:a16="http://schemas.microsoft.com/office/drawing/2014/main" id="{0891CD9C-D5AF-41DE-843E-98FCB211743A}"/>
              </a:ext>
            </a:extLst>
          </p:cNvPr>
          <p:cNvSpPr/>
          <p:nvPr/>
        </p:nvSpPr>
        <p:spPr>
          <a:xfrm>
            <a:off x="9538162" y="4800581"/>
            <a:ext cx="1972048" cy="91982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rozprawa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4F7BBECF-41A3-47F1-A944-5F2B993E0A9F}"/>
              </a:ext>
            </a:extLst>
          </p:cNvPr>
          <p:cNvSpPr txBox="1"/>
          <p:nvPr/>
        </p:nvSpPr>
        <p:spPr>
          <a:xfrm>
            <a:off x="9661104" y="5721031"/>
            <a:ext cx="17261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niezwłocznie po wpłynięciu</a:t>
            </a:r>
          </a:p>
        </p:txBody>
      </p:sp>
      <p:sp>
        <p:nvSpPr>
          <p:cNvPr id="14" name="Prostokąt 13">
            <a:extLst>
              <a:ext uri="{FF2B5EF4-FFF2-40B4-BE49-F238E27FC236}">
                <a16:creationId xmlns="" xmlns:a16="http://schemas.microsoft.com/office/drawing/2014/main" id="{62845045-DEED-4D89-93D0-7CEE6F17BBCF}"/>
              </a:ext>
            </a:extLst>
          </p:cNvPr>
          <p:cNvSpPr/>
          <p:nvPr/>
        </p:nvSpPr>
        <p:spPr>
          <a:xfrm>
            <a:off x="9083100" y="629193"/>
            <a:ext cx="2522862" cy="77685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T</a:t>
            </a:r>
            <a:r>
              <a:rPr lang="pl-PL" sz="1400" dirty="0" smtClean="0">
                <a:solidFill>
                  <a:schemeClr val="tx1"/>
                </a:solidFill>
              </a:rPr>
              <a:t>RYB KSZTAŁCENIA DOKTORANTÓW/TRYB </a:t>
            </a:r>
            <a:r>
              <a:rPr lang="pl-PL" sz="1400" dirty="0">
                <a:solidFill>
                  <a:schemeClr val="tx1"/>
                </a:solidFill>
              </a:rPr>
              <a:t>EKSTERNISTYCZNY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21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Wprowadzenie danych do systemu </a:t>
            </a:r>
            <a:r>
              <a:rPr lang="pl-PL" dirty="0" err="1"/>
              <a:t>pol</a:t>
            </a:r>
            <a:r>
              <a:rPr lang="pl-PL" dirty="0"/>
              <a:t>-on</a:t>
            </a:r>
            <a:endParaRPr lang="en-US" dirty="0"/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F44BA029-31AC-47EC-AADE-3DD43F4E81E5}"/>
              </a:ext>
            </a:extLst>
          </p:cNvPr>
          <p:cNvSpPr txBox="1"/>
          <p:nvPr/>
        </p:nvSpPr>
        <p:spPr>
          <a:xfrm>
            <a:off x="746449" y="2052735"/>
            <a:ext cx="10664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2000" b="1" dirty="0"/>
          </a:p>
          <a:p>
            <a:pPr algn="just"/>
            <a:endParaRPr lang="pl-PL" sz="2000" b="1" dirty="0"/>
          </a:p>
        </p:txBody>
      </p:sp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80DB3E15-C82A-4D01-B0B3-921C66C8D939}"/>
              </a:ext>
            </a:extLst>
          </p:cNvPr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800" dirty="0"/>
              <a:t>MODUŁ: </a:t>
            </a:r>
            <a:r>
              <a:rPr lang="pl-PL" sz="1800" b="1" dirty="0"/>
              <a:t>BAZA DOKUMENTÓW W POSTĘPOWANIACH AWANSOWYCH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BF979AA5-6790-4169-8CF0-0C51990615F8}"/>
              </a:ext>
            </a:extLst>
          </p:cNvPr>
          <p:cNvSpPr txBox="1"/>
          <p:nvPr/>
        </p:nvSpPr>
        <p:spPr>
          <a:xfrm>
            <a:off x="664684" y="2597140"/>
            <a:ext cx="10862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800" b="1" dirty="0"/>
              <a:t>Rada dyscypliny naukowej </a:t>
            </a:r>
            <a:r>
              <a:rPr lang="pl-PL" sz="2800" dirty="0"/>
              <a:t>rejestruje dane o wszczęciu postępowania </a:t>
            </a:r>
            <a:br>
              <a:rPr lang="pl-PL" sz="2800" dirty="0"/>
            </a:br>
            <a:r>
              <a:rPr lang="pl-PL" sz="2800" dirty="0"/>
              <a:t>w POL-</a:t>
            </a:r>
            <a:r>
              <a:rPr lang="pl-PL" sz="2800" dirty="0" err="1"/>
              <a:t>onie</a:t>
            </a:r>
            <a:r>
              <a:rPr lang="pl-PL" sz="2800" dirty="0"/>
              <a:t> w terminie </a:t>
            </a:r>
            <a:r>
              <a:rPr lang="pl-PL" sz="2800" b="1" dirty="0"/>
              <a:t>14 dni </a:t>
            </a:r>
            <a:r>
              <a:rPr lang="pl-PL" sz="2800" dirty="0"/>
              <a:t>od dnia złożenia wniosku o </a:t>
            </a:r>
            <a:r>
              <a:rPr lang="pl-PL" sz="2800" dirty="0" smtClean="0">
                <a:solidFill>
                  <a:srgbClr val="FF0000"/>
                </a:solidFill>
              </a:rPr>
              <a:t>wyznaczenie </a:t>
            </a:r>
            <a:r>
              <a:rPr lang="pl-PL" sz="2800" dirty="0">
                <a:solidFill>
                  <a:srgbClr val="FF0000"/>
                </a:solidFill>
              </a:rPr>
              <a:t>promotora lub promotorów</a:t>
            </a:r>
            <a:r>
              <a:rPr lang="pl-PL" sz="2800" dirty="0"/>
              <a:t>.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760E8C71-49D8-439B-B167-EAD236AA5EF8}"/>
              </a:ext>
            </a:extLst>
          </p:cNvPr>
          <p:cNvSpPr/>
          <p:nvPr/>
        </p:nvSpPr>
        <p:spPr>
          <a:xfrm>
            <a:off x="664684" y="4805265"/>
            <a:ext cx="1972048" cy="9198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dane identyfikacyjne kandydata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2D226693-16FD-44E0-95AE-296A8EA57127}"/>
              </a:ext>
            </a:extLst>
          </p:cNvPr>
          <p:cNvSpPr/>
          <p:nvPr/>
        </p:nvSpPr>
        <p:spPr>
          <a:xfrm>
            <a:off x="2887330" y="4800736"/>
            <a:ext cx="1972048" cy="9198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data wszczęcia postępowania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68C555BB-CEB8-48F2-866A-6AA30C481531}"/>
              </a:ext>
            </a:extLst>
          </p:cNvPr>
          <p:cNvSpPr/>
          <p:nvPr/>
        </p:nvSpPr>
        <p:spPr>
          <a:xfrm>
            <a:off x="5109976" y="4805265"/>
            <a:ext cx="1972048" cy="9198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dziedzina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i dyscyplina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3CD92DB8-C7D3-45A7-AF88-BABC3214AB72}"/>
              </a:ext>
            </a:extLst>
          </p:cNvPr>
          <p:cNvSpPr/>
          <p:nvPr/>
        </p:nvSpPr>
        <p:spPr>
          <a:xfrm>
            <a:off x="7324069" y="4800581"/>
            <a:ext cx="1972048" cy="9198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jednostka prowadząca postępowanie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Prostokąt 12">
            <a:extLst>
              <a:ext uri="{FF2B5EF4-FFF2-40B4-BE49-F238E27FC236}">
                <a16:creationId xmlns="" xmlns:a16="http://schemas.microsoft.com/office/drawing/2014/main" id="{0891CD9C-D5AF-41DE-843E-98FCB211743A}"/>
              </a:ext>
            </a:extLst>
          </p:cNvPr>
          <p:cNvSpPr/>
          <p:nvPr/>
        </p:nvSpPr>
        <p:spPr>
          <a:xfrm>
            <a:off x="9538162" y="4800581"/>
            <a:ext cx="1972048" cy="9198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rozprawa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Prostokąt 13">
            <a:extLst>
              <a:ext uri="{FF2B5EF4-FFF2-40B4-BE49-F238E27FC236}">
                <a16:creationId xmlns="" xmlns:a16="http://schemas.microsoft.com/office/drawing/2014/main" id="{62845045-DEED-4D89-93D0-7CEE6F17BBCF}"/>
              </a:ext>
            </a:extLst>
          </p:cNvPr>
          <p:cNvSpPr/>
          <p:nvPr/>
        </p:nvSpPr>
        <p:spPr>
          <a:xfrm>
            <a:off x="9210100" y="877201"/>
            <a:ext cx="2522862" cy="44768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TRYB </a:t>
            </a:r>
            <a:r>
              <a:rPr lang="pl-PL" sz="1400" dirty="0" smtClean="0">
                <a:solidFill>
                  <a:schemeClr val="tx1"/>
                </a:solidFill>
              </a:rPr>
              <a:t>EKSTERNISTYCZNY- </a:t>
            </a:r>
            <a:r>
              <a:rPr lang="pl-PL" sz="1400" dirty="0" smtClean="0">
                <a:solidFill>
                  <a:srgbClr val="FF0000"/>
                </a:solidFill>
              </a:rPr>
              <a:t>SZCZEGÓLNY PRZYPADEK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="" xmlns:a16="http://schemas.microsoft.com/office/drawing/2014/main" id="{D62B483F-2B8E-4B6E-BF10-449D4831199E}"/>
              </a:ext>
            </a:extLst>
          </p:cNvPr>
          <p:cNvSpPr txBox="1"/>
          <p:nvPr/>
        </p:nvSpPr>
        <p:spPr>
          <a:xfrm>
            <a:off x="647578" y="6216476"/>
            <a:ext cx="10862632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2">
                <a:lumMod val="5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000" dirty="0"/>
              <a:t>Data wszczęcia postępowania jest tożsama z datą doręczenia wniosku o wyznaczenie promotora lub promotorów </a:t>
            </a:r>
            <a:r>
              <a:rPr lang="pl-PL" sz="2000" dirty="0">
                <a:solidFill>
                  <a:srgbClr val="FF0000"/>
                </a:solidFill>
              </a:rPr>
              <a:t>(szczególny przypadek)</a:t>
            </a:r>
            <a:r>
              <a:rPr lang="pl-PL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8742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  <a:solidFill>
            <a:schemeClr val="bg1"/>
          </a:solidFill>
        </p:spPr>
        <p:txBody>
          <a:bodyPr/>
          <a:lstStyle/>
          <a:p>
            <a:r>
              <a:rPr lang="pl-PL" dirty="0"/>
              <a:t>4. opiniowanie WNIOSKU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36325554"/>
              </p:ext>
            </p:extLst>
          </p:nvPr>
        </p:nvGraphicFramePr>
        <p:xfrm>
          <a:off x="2032000" y="1105255"/>
          <a:ext cx="8435474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4085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4. opiniowanie WNIOSKU</a:t>
            </a:r>
            <a:endParaRPr lang="en-US" dirty="0"/>
          </a:p>
        </p:txBody>
      </p:sp>
      <p:sp>
        <p:nvSpPr>
          <p:cNvPr id="4" name="Prostokąt 3"/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/>
              <a:t>Przewodniczący Senatu (Rektor) </a:t>
            </a:r>
            <a:r>
              <a:rPr lang="pl-PL" dirty="0"/>
              <a:t>albo </a:t>
            </a:r>
            <a:r>
              <a:rPr lang="pl-PL" b="1" dirty="0"/>
              <a:t>przewodniczący rady dyscypliny naukowej </a:t>
            </a:r>
            <a:r>
              <a:rPr lang="pl-PL" dirty="0"/>
              <a:t>w celu zaopiniowania wniosku powołuje (w formie pisemnej) zespół złożony z trzech osób:</a:t>
            </a:r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1198905" y="2784788"/>
            <a:ext cx="4436126" cy="804231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posiadających tytuł profesora lub stopień naukowy doktora habilitowanego</a:t>
            </a:r>
          </a:p>
        </p:txBody>
      </p:sp>
      <p:sp>
        <p:nvSpPr>
          <p:cNvPr id="8" name="Prostokąt 7"/>
          <p:cNvSpPr/>
          <p:nvPr/>
        </p:nvSpPr>
        <p:spPr>
          <a:xfrm>
            <a:off x="6334699" y="2772579"/>
            <a:ext cx="4660134" cy="804231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dla których Uniwersytet</a:t>
            </a:r>
            <a:r>
              <a:rPr lang="pl-PL" dirty="0">
                <a:solidFill>
                  <a:schemeClr val="tx1"/>
                </a:solidFill>
              </a:rPr>
              <a:t> jest podstawowym miejscem </a:t>
            </a:r>
            <a:r>
              <a:rPr lang="pl-PL" dirty="0"/>
              <a:t>pracy</a:t>
            </a:r>
          </a:p>
        </p:txBody>
      </p:sp>
      <p:sp>
        <p:nvSpPr>
          <p:cNvPr id="9" name="Prostokąt 8"/>
          <p:cNvSpPr/>
          <p:nvPr/>
        </p:nvSpPr>
        <p:spPr>
          <a:xfrm>
            <a:off x="1197166" y="3995999"/>
            <a:ext cx="4436126" cy="165803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które złożyły oświadczenie o reprezentowaniu w udziale co najmniej 0,5 dyscypliny naukowej, w której o nadanie stopnia doktora ubiega się wnioskodawca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334698" y="3969745"/>
            <a:ext cx="4660135" cy="1656202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które złożyły oświadczenie o reprezentowaniu w udziale co najmniej 0,5 dyscypliny naukowej, której dotyczą zagadnienia naukowe objęte rozprawą doktorską</a:t>
            </a:r>
          </a:p>
        </p:txBody>
      </p:sp>
      <p:cxnSp>
        <p:nvCxnSpPr>
          <p:cNvPr id="12" name="Łącznik łamany 11"/>
          <p:cNvCxnSpPr/>
          <p:nvPr/>
        </p:nvCxnSpPr>
        <p:spPr>
          <a:xfrm>
            <a:off x="1197165" y="5518911"/>
            <a:ext cx="863912" cy="499972"/>
          </a:xfrm>
          <a:prstGeom prst="bentConnector3">
            <a:avLst>
              <a:gd name="adj1" fmla="val -32467"/>
            </a:avLst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łamany 32"/>
          <p:cNvCxnSpPr/>
          <p:nvPr/>
        </p:nvCxnSpPr>
        <p:spPr>
          <a:xfrm>
            <a:off x="6334699" y="5518912"/>
            <a:ext cx="863912" cy="499972"/>
          </a:xfrm>
          <a:prstGeom prst="bentConnector3">
            <a:avLst>
              <a:gd name="adj1" fmla="val -32467"/>
            </a:avLst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ole tekstowe 33"/>
          <p:cNvSpPr txBox="1"/>
          <p:nvPr/>
        </p:nvSpPr>
        <p:spPr>
          <a:xfrm>
            <a:off x="2151070" y="5768897"/>
            <a:ext cx="30800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100" dirty="0"/>
              <a:t>w przypadku ubiegania się o nadanie stopnia doktora w dziedzinie nauki i dyscyplinie naukowej</a:t>
            </a:r>
            <a:endParaRPr lang="en-US" sz="1100" dirty="0"/>
          </a:p>
        </p:txBody>
      </p:sp>
      <p:sp>
        <p:nvSpPr>
          <p:cNvPr id="35" name="pole tekstowe 34"/>
          <p:cNvSpPr txBox="1"/>
          <p:nvPr/>
        </p:nvSpPr>
        <p:spPr>
          <a:xfrm>
            <a:off x="7355022" y="5768897"/>
            <a:ext cx="30800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100" dirty="0"/>
              <a:t>w przypadku ubiegania się o nadanie stopnia doktora w dziedzinie nauki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80173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034253"/>
          </a:xfrm>
        </p:spPr>
        <p:txBody>
          <a:bodyPr>
            <a:normAutofit/>
          </a:bodyPr>
          <a:lstStyle/>
          <a:p>
            <a:r>
              <a:rPr lang="pl-PL" dirty="0"/>
              <a:t>4. opiniowanie WNIOSKU </a:t>
            </a:r>
            <a:br>
              <a:rPr lang="pl-PL" dirty="0"/>
            </a:b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78933" y="1424467"/>
            <a:ext cx="10851020" cy="2417952"/>
          </a:xfrm>
          <a:prstGeom prst="rect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Zaopiniowanie dotyczy </a:t>
            </a:r>
            <a:r>
              <a:rPr lang="pl-PL" b="1" dirty="0">
                <a:solidFill>
                  <a:schemeClr val="tx1"/>
                </a:solidFill>
              </a:rPr>
              <a:t>wszystkich elementów wniosku </a:t>
            </a:r>
            <a:r>
              <a:rPr lang="pl-PL" dirty="0">
                <a:solidFill>
                  <a:schemeClr val="tx1"/>
                </a:solidFill>
              </a:rPr>
              <a:t>wymienionych w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16 ust. 1 – 3 załącznika do uchwały Senatu UG nr 121/19, </a:t>
            </a:r>
            <a:r>
              <a:rPr lang="pl-PL" dirty="0">
                <a:solidFill>
                  <a:schemeClr val="tx1"/>
                </a:solidFill>
              </a:rPr>
              <a:t>w tym konieczna jest weryfikacja: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uzyskania efektów uczenia się dla kwalifikacji na poziomie 8 PRK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znajomości nowożytnego języka obcego, potwierdzonej certyfikatem lub dyplomem ukończenia studiów (B2)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posiadania w dorobku (co najmniej):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artykułu w czasopiśmie naukowym lub w recenzowanych materiałach z konferencji międzynarodowej (z wykazu ministerialnego),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LUB monografii naukowej wydanej przez wydawnictwo z wykazu (albo rozdziału w takiej monografii)</a:t>
            </a:r>
            <a:endParaRPr lang="en-US" b="1" dirty="0"/>
          </a:p>
        </p:txBody>
      </p:sp>
      <p:sp>
        <p:nvSpPr>
          <p:cNvPr id="8" name="Prostokąt 7"/>
          <p:cNvSpPr/>
          <p:nvPr/>
        </p:nvSpPr>
        <p:spPr>
          <a:xfrm>
            <a:off x="7701256" y="4656665"/>
            <a:ext cx="3767647" cy="16823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 na podstawie opinii 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Centrum Języków Obcych</a:t>
            </a:r>
          </a:p>
          <a:p>
            <a:pPr algn="ctr"/>
            <a:r>
              <a:rPr lang="pl-PL" sz="2000" dirty="0">
                <a:solidFill>
                  <a:schemeClr val="tx1"/>
                </a:solidFill>
              </a:rPr>
              <a:t>Z-ca Dyrektora CJO</a:t>
            </a:r>
          </a:p>
          <a:p>
            <a:pPr algn="ctr"/>
            <a:r>
              <a:rPr lang="pl-PL" sz="2000" dirty="0">
                <a:solidFill>
                  <a:schemeClr val="tx1"/>
                </a:solidFill>
              </a:rPr>
              <a:t>agnieszka.blaszkowska@ug.edu.pl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388695" y="4998537"/>
            <a:ext cx="3570673" cy="15761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jeżeli oświadczenie zawiera błędy lub budzi wskazane przez zespół wątpliwości, zespół wzywa osobę ubiegającą się o nadanie stopnia doktora do poprawienia lub uzupełnienia oświadczenia lub do udzielenia wyjaśnień </a:t>
            </a:r>
            <a:br>
              <a:rPr lang="pl-PL" sz="1400" dirty="0">
                <a:solidFill>
                  <a:schemeClr val="tx1"/>
                </a:solidFill>
              </a:rPr>
            </a:br>
            <a:r>
              <a:rPr lang="pl-PL" sz="1400" dirty="0">
                <a:solidFill>
                  <a:schemeClr val="tx1"/>
                </a:solidFill>
              </a:rPr>
              <a:t>w terminie i formie wskazanych przez zespół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Łącznik: łamany 11">
            <a:extLst>
              <a:ext uri="{FF2B5EF4-FFF2-40B4-BE49-F238E27FC236}">
                <a16:creationId xmlns="" xmlns:a16="http://schemas.microsoft.com/office/drawing/2014/main" id="{EA076C83-65A1-4742-9F8F-113A7C629BDC}"/>
              </a:ext>
            </a:extLst>
          </p:cNvPr>
          <p:cNvCxnSpPr/>
          <p:nvPr/>
        </p:nvCxnSpPr>
        <p:spPr>
          <a:xfrm rot="5400000">
            <a:off x="5459256" y="2581037"/>
            <a:ext cx="2369975" cy="137131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A2DB5B9D-CB14-44A1-9570-1BB79F33C7C1}"/>
              </a:ext>
            </a:extLst>
          </p:cNvPr>
          <p:cNvSpPr txBox="1"/>
          <p:nvPr/>
        </p:nvSpPr>
        <p:spPr>
          <a:xfrm>
            <a:off x="898711" y="3897268"/>
            <a:ext cx="2090057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l-PL" dirty="0">
                <a:solidFill>
                  <a:schemeClr val="tx1"/>
                </a:solidFill>
              </a:rPr>
              <a:t>dołączony</a:t>
            </a:r>
            <a:r>
              <a:rPr lang="pl-PL" dirty="0"/>
              <a:t> </a:t>
            </a:r>
            <a:r>
              <a:rPr lang="pl-PL" dirty="0">
                <a:solidFill>
                  <a:schemeClr val="tx1"/>
                </a:solidFill>
              </a:rPr>
              <a:t>artykuł / monografia + oświadczenia</a:t>
            </a:r>
          </a:p>
        </p:txBody>
      </p:sp>
      <p:sp>
        <p:nvSpPr>
          <p:cNvPr id="9" name="Strzałka zakrzywiona w lewo 8"/>
          <p:cNvSpPr/>
          <p:nvPr/>
        </p:nvSpPr>
        <p:spPr>
          <a:xfrm rot="21273079">
            <a:off x="11290429" y="2325797"/>
            <a:ext cx="872067" cy="237837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" name="Strzałka zakrzywiona w prawo 10"/>
          <p:cNvSpPr/>
          <p:nvPr/>
        </p:nvSpPr>
        <p:spPr>
          <a:xfrm>
            <a:off x="180712" y="3118181"/>
            <a:ext cx="609600" cy="182550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4532200" y="4502540"/>
            <a:ext cx="2797702" cy="19905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 I. Szkoła doktorska – realizacja programu</a:t>
            </a:r>
          </a:p>
          <a:p>
            <a:pPr algn="ctr"/>
            <a:r>
              <a:rPr lang="pl-PL" sz="2000" dirty="0">
                <a:solidFill>
                  <a:schemeClr val="tx1"/>
                </a:solidFill>
              </a:rPr>
              <a:t>II. Tryb eksternistyczny – weryfikacja efektów kształcenia</a:t>
            </a:r>
          </a:p>
        </p:txBody>
      </p:sp>
    </p:spTree>
    <p:extLst>
      <p:ext uri="{BB962C8B-B14F-4D97-AF65-F5344CB8AC3E}">
        <p14:creationId xmlns:p14="http://schemas.microsoft.com/office/powerpoint/2010/main" val="1626760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05B5ADD-88D0-4C62-BF69-2D04E7339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PODSTAWY PRAWNE</a:t>
            </a:r>
            <a:br>
              <a:rPr lang="pl-PL" dirty="0"/>
            </a:br>
            <a:r>
              <a:rPr lang="pl-PL" dirty="0"/>
              <a:t>PROWADZENIA POSTĘPOWANIA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B795EF0-CE8C-4EBE-9B36-68BC2C7CD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arenR"/>
            </a:pPr>
            <a:r>
              <a:rPr lang="pl-PL" sz="1300" dirty="0"/>
              <a:t>ustawa z dnia 20 lipca 2018 r. Prawo o szkolnictwie wyższym i nauce (tekst jedn.: Dz. U. z 2021 r. poz. 479)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300" dirty="0"/>
              <a:t>Sposób postępowania w sprawie nadania stopnia naukowego doktora w Uniwersytecie Gdańskim (załącznik do uchwały nr 121/19 Senatu UG z dnia 26 września 2019 r. określającej sposób postępowania w sprawie nadania stopnia naukowego doktora w Uniwersytecie Gdańskim)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300" dirty="0"/>
              <a:t>Regulamin Szkół Doktorskich Uniwersytetu Gdańskiego (załącznik do uchwały Senatu UG nr 86/19 z dnia 27 czerwca 2019 r. w sprawie Regulaminu Szkół Doktorskich Uniwersytetu Gdańskiego)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300" dirty="0"/>
              <a:t>ustawa z dnia 3 lipca 2018 r. Przepisy wprowadzające ustawę Prawo o szkolnictwie wyższym i nauce (Dz. U. z 2018 r. poz. 1669 z </a:t>
            </a:r>
            <a:r>
              <a:rPr lang="pl-PL" sz="1300" dirty="0" err="1"/>
              <a:t>późn</a:t>
            </a:r>
            <a:r>
              <a:rPr lang="pl-PL" sz="1300" dirty="0"/>
              <a:t>. zm.) – dotyczy zwłaszcza przypadków określonych w prezentacji jako „szczególne”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400" dirty="0"/>
              <a:t>zarządzenie nr 88/R/20 Rektora Uniwersytetu Gdańskiego z dnia 24 sierpnia 2020 r. w sprawie określenia wzorów umów dotyczących wysokości i warunków wnoszenia opłat pobieranych przez Uniwersytet Gdański za przeprowadzenie postępowania w sprawie nadania stopnia naukowego doktora oraz postępowania w sprawie nadania stopnia naukowego doktora habilitowanego</a:t>
            </a:r>
          </a:p>
          <a:p>
            <a:pPr marL="342900" indent="-342900">
              <a:buFont typeface="+mj-lt"/>
              <a:buAutoNum type="arabicParenR"/>
            </a:pPr>
            <a:endParaRPr lang="pl-PL" dirty="0"/>
          </a:p>
          <a:p>
            <a:pPr marL="342900" indent="-342900">
              <a:buFont typeface="+mj-lt"/>
              <a:buAutoNum type="arabicParenR"/>
            </a:pPr>
            <a:endParaRPr lang="pl-PL" dirty="0"/>
          </a:p>
          <a:p>
            <a:pPr marL="342900" indent="-342900">
              <a:buFont typeface="+mj-lt"/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9184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4. opiniowanie WNIOSKU</a:t>
            </a:r>
            <a:endParaRPr lang="en-US" dirty="0"/>
          </a:p>
        </p:txBody>
      </p:sp>
      <p:sp>
        <p:nvSpPr>
          <p:cNvPr id="4" name="Prostokąt 3"/>
          <p:cNvSpPr/>
          <p:nvPr/>
        </p:nvSpPr>
        <p:spPr>
          <a:xfrm>
            <a:off x="1782146" y="1797673"/>
            <a:ext cx="9194663" cy="727825"/>
          </a:xfrm>
          <a:prstGeom prst="rect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b="1" dirty="0"/>
              <a:t>Dodatkowo – przewodniczący Senatu (Rektor) </a:t>
            </a:r>
            <a:r>
              <a:rPr lang="pl-PL" sz="1600" dirty="0"/>
              <a:t>albo</a:t>
            </a:r>
            <a:r>
              <a:rPr lang="pl-PL" sz="1600" b="1" dirty="0"/>
              <a:t> przewodniczący rady dyscypliny naukowej </a:t>
            </a:r>
            <a:r>
              <a:rPr lang="pl-PL" sz="1600" dirty="0"/>
              <a:t>wyznacza jednego członka rady dyscypliny naukowej w celu przeprowadzenia </a:t>
            </a:r>
            <a:br>
              <a:rPr lang="pl-PL" sz="1600" dirty="0"/>
            </a:br>
            <a:r>
              <a:rPr lang="pl-PL" sz="1600" b="1" dirty="0"/>
              <a:t>weryfikacji efektów uczenia się dla kwalifikacji na poziomie 8 PRK </a:t>
            </a:r>
            <a:r>
              <a:rPr lang="pl-PL" sz="1600" dirty="0"/>
              <a:t>na podstawie:</a:t>
            </a:r>
            <a:endParaRPr lang="en-US" sz="1600" b="1" dirty="0"/>
          </a:p>
        </p:txBody>
      </p:sp>
      <p:sp>
        <p:nvSpPr>
          <p:cNvPr id="7" name="Prostokąt 6"/>
          <p:cNvSpPr/>
          <p:nvPr/>
        </p:nvSpPr>
        <p:spPr>
          <a:xfrm>
            <a:off x="1373024" y="2793557"/>
            <a:ext cx="1878483" cy="23695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cmpd="thickThin">
            <a:solidFill>
              <a:schemeClr val="accent1"/>
            </a:solidFill>
            <a:prstDash val="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realizacji programu kształcenia </a:t>
            </a:r>
            <a:b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</a:br>
            <a: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 szkole doktorskiej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F324E9D4-ED01-4C27-AFAB-0EE017C59B64}"/>
              </a:ext>
            </a:extLst>
          </p:cNvPr>
          <p:cNvSpPr/>
          <p:nvPr/>
        </p:nvSpPr>
        <p:spPr>
          <a:xfrm>
            <a:off x="9210100" y="877201"/>
            <a:ext cx="2522862" cy="44768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TRYB EKSTERNISTYCZNY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7E98E24A-B47F-4B16-9401-8B60EA7F2E5A}"/>
              </a:ext>
            </a:extLst>
          </p:cNvPr>
          <p:cNvSpPr/>
          <p:nvPr/>
        </p:nvSpPr>
        <p:spPr>
          <a:xfrm>
            <a:off x="3592077" y="2768072"/>
            <a:ext cx="1878483" cy="23695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cmpd="thickThin">
            <a:solidFill>
              <a:schemeClr val="accent1"/>
            </a:solidFill>
            <a:prstDash val="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realizacji programu </a:t>
            </a:r>
            <a:b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</a:br>
            <a: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studiów doktoranckich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3BF3C47F-1AAB-4FE4-868D-5ADDD1D317D4}"/>
              </a:ext>
            </a:extLst>
          </p:cNvPr>
          <p:cNvSpPr/>
          <p:nvPr/>
        </p:nvSpPr>
        <p:spPr>
          <a:xfrm>
            <a:off x="5656966" y="2760741"/>
            <a:ext cx="1878483" cy="23695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cmpd="thickThin">
            <a:solidFill>
              <a:schemeClr val="accent1"/>
            </a:solidFill>
            <a:prstDash val="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realizacji programu </a:t>
            </a:r>
            <a:b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</a:br>
            <a: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studiów podyplomowych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4" name="Prostokąt 13">
            <a:extLst>
              <a:ext uri="{FF2B5EF4-FFF2-40B4-BE49-F238E27FC236}">
                <a16:creationId xmlns="" xmlns:a16="http://schemas.microsoft.com/office/drawing/2014/main" id="{0E5AF799-6A27-4E18-A8BF-FEBA071CF872}"/>
              </a:ext>
            </a:extLst>
          </p:cNvPr>
          <p:cNvSpPr/>
          <p:nvPr/>
        </p:nvSpPr>
        <p:spPr>
          <a:xfrm>
            <a:off x="7876019" y="2742080"/>
            <a:ext cx="1878483" cy="23695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cmpd="thickThin">
            <a:solidFill>
              <a:schemeClr val="accent1"/>
            </a:solidFill>
            <a:prstDash val="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przebiegu </a:t>
            </a:r>
            <a:b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</a:br>
            <a: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pracy </a:t>
            </a:r>
            <a:b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</a:br>
            <a: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zawodowej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6" name="Prostokąt 15">
            <a:extLst>
              <a:ext uri="{FF2B5EF4-FFF2-40B4-BE49-F238E27FC236}">
                <a16:creationId xmlns="" xmlns:a16="http://schemas.microsoft.com/office/drawing/2014/main" id="{1C038847-70C2-453F-978F-A8012C0D3C3C}"/>
              </a:ext>
            </a:extLst>
          </p:cNvPr>
          <p:cNvSpPr/>
          <p:nvPr/>
        </p:nvSpPr>
        <p:spPr>
          <a:xfrm>
            <a:off x="9980158" y="2744081"/>
            <a:ext cx="1878483" cy="23695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cmpd="thickThin">
            <a:solidFill>
              <a:schemeClr val="accent1"/>
            </a:solidFill>
            <a:prstDash val="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osiągnięć naukowych, </a:t>
            </a:r>
            <a:b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</a:br>
            <a: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 tym publikacji lub </a:t>
            </a:r>
            <a:b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</a:br>
            <a: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wystąpień konferencyjnych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FF3CCBE9-AF32-47FF-A1A3-C4D974B7F647}"/>
              </a:ext>
            </a:extLst>
          </p:cNvPr>
          <p:cNvSpPr txBox="1"/>
          <p:nvPr/>
        </p:nvSpPr>
        <p:spPr>
          <a:xfrm>
            <a:off x="996009" y="5343814"/>
            <a:ext cx="10862632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bg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W przypadku gdy weryfikacja efektów nie jest możliwa na podstawie wskazanych osiągnięć, członek rady dyscypliny naukowej przeprowadza </a:t>
            </a:r>
            <a:r>
              <a:rPr lang="pl-PL" sz="1600" b="1" dirty="0"/>
              <a:t>dodatkowy egzamin</a:t>
            </a:r>
            <a:r>
              <a:rPr lang="pl-PL" sz="1600" dirty="0"/>
              <a:t>.</a:t>
            </a:r>
            <a:endParaRPr lang="en-US" sz="1600" dirty="0"/>
          </a:p>
        </p:txBody>
      </p:sp>
      <p:pic>
        <p:nvPicPr>
          <p:cNvPr id="5" name="Grafika 4" descr="Wykrzyknik z wypełnieniem pełnym">
            <a:extLst>
              <a:ext uri="{FF2B5EF4-FFF2-40B4-BE49-F238E27FC236}">
                <a16:creationId xmlns="" xmlns:a16="http://schemas.microsoft.com/office/drawing/2014/main" id="{E9CB1865-CCAA-483E-8010-4CA1365700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5701078"/>
            <a:ext cx="914400" cy="914400"/>
          </a:xfrm>
          <a:prstGeom prst="rect">
            <a:avLst/>
          </a:prstGeom>
        </p:spPr>
      </p:pic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9D39AB83-923A-4A34-81E6-F593949DA6DC}"/>
              </a:ext>
            </a:extLst>
          </p:cNvPr>
          <p:cNvSpPr/>
          <p:nvPr/>
        </p:nvSpPr>
        <p:spPr>
          <a:xfrm>
            <a:off x="10754" y="0"/>
            <a:ext cx="12442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UWAGA: Planowana nowelizacja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="" xmlns:a16="http://schemas.microsoft.com/office/drawing/2014/main" id="{3133356F-6BFF-40EE-A868-28B171473C33}"/>
              </a:ext>
            </a:extLst>
          </p:cNvPr>
          <p:cNvSpPr/>
          <p:nvPr/>
        </p:nvSpPr>
        <p:spPr>
          <a:xfrm>
            <a:off x="0" y="6006367"/>
            <a:ext cx="12168807" cy="8516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Weryfikacji dokonuje Zespół (już powołany do zaopiniowania wniosku) zgodnie z ustalonymi sposobami weryfikacji (planowana zmiana)</a:t>
            </a:r>
          </a:p>
        </p:txBody>
      </p:sp>
    </p:spTree>
    <p:extLst>
      <p:ext uri="{BB962C8B-B14F-4D97-AF65-F5344CB8AC3E}">
        <p14:creationId xmlns:p14="http://schemas.microsoft.com/office/powerpoint/2010/main" val="1024049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4. opiniowanie WNIOSKU</a:t>
            </a:r>
            <a:endParaRPr lang="en-US" dirty="0"/>
          </a:p>
        </p:txBody>
      </p:sp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F324E9D4-ED01-4C27-AFAB-0EE017C59B64}"/>
              </a:ext>
            </a:extLst>
          </p:cNvPr>
          <p:cNvSpPr/>
          <p:nvPr/>
        </p:nvSpPr>
        <p:spPr>
          <a:xfrm>
            <a:off x="9210100" y="877201"/>
            <a:ext cx="2522862" cy="44768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TRYB EKSTERNISTYCZNY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5" name="Grafika 4" descr="Wykrzyknik z wypełnieniem pełnym">
            <a:extLst>
              <a:ext uri="{FF2B5EF4-FFF2-40B4-BE49-F238E27FC236}">
                <a16:creationId xmlns="" xmlns:a16="http://schemas.microsoft.com/office/drawing/2014/main" id="{E9CB1865-CCAA-483E-8010-4CA1365700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5701078"/>
            <a:ext cx="914400" cy="914400"/>
          </a:xfrm>
          <a:prstGeom prst="rect">
            <a:avLst/>
          </a:prstGeom>
        </p:spPr>
      </p:pic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9D39AB83-923A-4A34-81E6-F593949DA6DC}"/>
              </a:ext>
            </a:extLst>
          </p:cNvPr>
          <p:cNvSpPr/>
          <p:nvPr/>
        </p:nvSpPr>
        <p:spPr>
          <a:xfrm>
            <a:off x="10754" y="0"/>
            <a:ext cx="128464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UWAGA: Planowana nowelizacja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7D7DF69D-B277-4D49-BA81-A48065AFAADE}"/>
              </a:ext>
            </a:extLst>
          </p:cNvPr>
          <p:cNvSpPr txBox="1"/>
          <p:nvPr/>
        </p:nvSpPr>
        <p:spPr>
          <a:xfrm>
            <a:off x="1336616" y="1453761"/>
            <a:ext cx="1085538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Przykład kryteriów:</a:t>
            </a:r>
          </a:p>
          <a:p>
            <a:r>
              <a:rPr lang="pl-PL" dirty="0"/>
              <a:t>		</a:t>
            </a:r>
            <a:r>
              <a:rPr lang="pl-PL" sz="1400" dirty="0"/>
              <a:t>Wiedza</a:t>
            </a:r>
          </a:p>
          <a:p>
            <a:endParaRPr lang="pl-PL" sz="1400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		</a:t>
            </a:r>
            <a:r>
              <a:rPr lang="pl-PL" sz="1400" dirty="0"/>
              <a:t>Umiejętności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sz="1400" dirty="0"/>
              <a:t>		Kompetencje społeczne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Propozycja kryteriów i sposobów weryfikacji zostanie przesłana do zaopiniowania w ciągu 14 dni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3133356F-6BFF-40EE-A868-28B171473C33}"/>
              </a:ext>
            </a:extLst>
          </p:cNvPr>
          <p:cNvSpPr/>
          <p:nvPr/>
        </p:nvSpPr>
        <p:spPr>
          <a:xfrm>
            <a:off x="0" y="6131965"/>
            <a:ext cx="12168807" cy="7260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Weryfikacji dokonuje Zespół (już powołany do zaopiniowania wniosku) zgodnie z ustalonymi sposobami weryfikacji (planowana zmiana)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313089"/>
              </p:ext>
            </p:extLst>
          </p:nvPr>
        </p:nvGraphicFramePr>
        <p:xfrm>
          <a:off x="3256809" y="4706163"/>
          <a:ext cx="6727507" cy="816336"/>
        </p:xfrm>
        <a:graphic>
          <a:graphicData uri="http://schemas.openxmlformats.org/drawingml/2006/table">
            <a:tbl>
              <a:tblPr firstRow="1" firstCol="1" bandRow="1"/>
              <a:tblGrid>
                <a:gridCol w="31467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807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16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NewRoman"/>
                        </a:rPr>
                        <a:t>P8S_UK upowszechniać wyniki działalności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NewRoman"/>
                        </a:rPr>
                        <a:t>naukowej, także w formach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NewRoman"/>
                        </a:rPr>
                        <a:t>popularnych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konferencje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zaświadczenia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032647"/>
              </p:ext>
            </p:extLst>
          </p:nvPr>
        </p:nvGraphicFramePr>
        <p:xfrm>
          <a:off x="3256809" y="3124049"/>
          <a:ext cx="6786774" cy="1164400"/>
        </p:xfrm>
        <a:graphic>
          <a:graphicData uri="http://schemas.openxmlformats.org/drawingml/2006/table">
            <a:tbl>
              <a:tblPr firstRow="1" firstCol="1" bandRow="1"/>
              <a:tblGrid>
                <a:gridCol w="31744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123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NewRoman"/>
                        </a:rPr>
                        <a:t>P8S_UW dokonywać krytycznej analizy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NewRoman"/>
                        </a:rPr>
                        <a:t>i oceny wyników badań naukowych,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NewRoman"/>
                        </a:rPr>
                        <a:t>działalności eksperckiej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NewRoman"/>
                        </a:rPr>
                        <a:t>i innych prac o charakterze twórczym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NewRoman"/>
                        </a:rPr>
                        <a:t>oraz ich wkładu w rozwój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NewRoman"/>
                        </a:rPr>
                        <a:t>wiedzy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egzamin (pisemny, ustny)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konferencje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rozprawa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62937"/>
              </p:ext>
            </p:extLst>
          </p:nvPr>
        </p:nvGraphicFramePr>
        <p:xfrm>
          <a:off x="3271626" y="2065921"/>
          <a:ext cx="6757140" cy="577279"/>
        </p:xfrm>
        <a:graphic>
          <a:graphicData uri="http://schemas.openxmlformats.org/drawingml/2006/table">
            <a:tbl>
              <a:tblPr firstRow="1" firstCol="1" bandRow="1"/>
              <a:tblGrid>
                <a:gridCol w="31606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965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NewRoman"/>
                        </a:rPr>
                        <a:t>P8S_WK ekonomiczne, prawne, etyczne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NewRoman"/>
                        </a:rPr>
                        <a:t>i inne istotne uwarunkowania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NewRoman"/>
                        </a:rPr>
                        <a:t>działalności naukowej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egzamin (pisemny, ustny)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zaświadczenie o kierowaniu projektem badawczym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382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90799" y="2249873"/>
            <a:ext cx="6603999" cy="27623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W przypadku doktoranta studiów doktoranckich rozpoczętych przed rokiem akademickim 2019/2020 (postępowanie wszczęte po dniu 30.09.2019) – efekty uczenia się w zakresie znajomości nowożytnego języka obcego są potwierdzane na zasadach dotychczasowych: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zwolnienie z egzaminu (na podstawie dokumentu)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egzamin </a:t>
            </a:r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027935" y="489747"/>
            <a:ext cx="7729728" cy="1188720"/>
          </a:xfrm>
        </p:spPr>
        <p:txBody>
          <a:bodyPr/>
          <a:lstStyle/>
          <a:p>
            <a:r>
              <a:rPr lang="pl-PL" dirty="0"/>
              <a:t>SZCZEGÓLNY PRZYPADEK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78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4. opiniowanie WNIOSKU</a:t>
            </a:r>
            <a:endParaRPr lang="en-US" dirty="0"/>
          </a:p>
        </p:txBody>
      </p:sp>
      <p:sp>
        <p:nvSpPr>
          <p:cNvPr id="4" name="Prostokąt 3"/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/>
              <a:t>PODJĘCIE UCHWAŁY</a:t>
            </a:r>
            <a:endParaRPr lang="en-US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64684" y="2911643"/>
            <a:ext cx="10862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800" b="1" dirty="0"/>
              <a:t>Senat</a:t>
            </a:r>
            <a:r>
              <a:rPr lang="pl-PL" sz="2800" dirty="0"/>
              <a:t> albo </a:t>
            </a:r>
            <a:r>
              <a:rPr lang="pl-PL" sz="2800" b="1" dirty="0"/>
              <a:t>rada dyscypliny naukowej</a:t>
            </a:r>
            <a:r>
              <a:rPr lang="pl-PL" sz="2800" dirty="0"/>
              <a:t>, po zapoznaniu się z opinią zespołu oraz protokołem podejmuje uchwałę w sprawie wszczęcia postępowania o nadanie stopnia doktora.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7604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5. Powoływanie komisji doktorskiej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/>
              <a:t>Senat </a:t>
            </a:r>
            <a:r>
              <a:rPr lang="pl-PL" dirty="0"/>
              <a:t>powołuje, a</a:t>
            </a:r>
            <a:r>
              <a:rPr lang="pl-PL" b="1" dirty="0"/>
              <a:t> rada dyscypliny naukowej </a:t>
            </a:r>
            <a:r>
              <a:rPr lang="pl-PL" dirty="0"/>
              <a:t>‒ może powołać odrębną dla każdego postępowania, co najmniej siedmioosobową, komisję złożoną z:</a:t>
            </a:r>
            <a:endParaRPr lang="en-US" dirty="0"/>
          </a:p>
        </p:txBody>
      </p:sp>
      <p:sp>
        <p:nvSpPr>
          <p:cNvPr id="6" name="Prostokąt 5"/>
          <p:cNvSpPr/>
          <p:nvPr/>
        </p:nvSpPr>
        <p:spPr>
          <a:xfrm>
            <a:off x="664684" y="2670137"/>
            <a:ext cx="3922295" cy="17205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4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NAUCZYCIELI AKADEMICKICH UNIWERSYTETU, POSIADAJĄCYCH TYTUŁ PROFESORA LUB STOPIEŃ NAUKOWY DOKTORA HABILITOWANEGO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58717" y="2670137"/>
            <a:ext cx="2998430" cy="17205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4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3 RECENZENTÓW ROZPRAWY DOKTORSKIEJ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8528886" y="2670137"/>
            <a:ext cx="2998430" cy="17205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4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PROMOTORA LUB PROMOTORÓW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664683" y="4548769"/>
            <a:ext cx="3922295" cy="4202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4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Uniwersytet jest</a:t>
            </a:r>
            <a:r>
              <a:rPr lang="pl-PL" sz="1400" b="1" dirty="0">
                <a:solidFill>
                  <a:schemeClr val="tx1"/>
                </a:solidFill>
              </a:rPr>
              <a:t> </a:t>
            </a:r>
            <a:r>
              <a:rPr lang="pl-PL" sz="1400" dirty="0">
                <a:solidFill>
                  <a:schemeClr val="tx1"/>
                </a:solidFill>
              </a:rPr>
              <a:t>podstawowym</a:t>
            </a:r>
            <a:r>
              <a:rPr lang="pl-PL" sz="1400" b="1" dirty="0">
                <a:solidFill>
                  <a:schemeClr val="tx1"/>
                </a:solidFill>
              </a:rPr>
              <a:t> </a:t>
            </a:r>
            <a:r>
              <a:rPr lang="pl-PL" sz="1400" dirty="0">
                <a:solidFill>
                  <a:schemeClr val="tx1"/>
                </a:solidFill>
              </a:rPr>
              <a:t>miejscem pracy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664683" y="5115881"/>
            <a:ext cx="3922295" cy="7564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4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którzy złożyli oświadczenie o reprezentowaniu w udziale co najmniej 0,5 dyscypliny naukowej, w której o nadanie stopnia doktora ubiega się wnioskodawca ‒ w przypadku ubiegania się o nadanie stopnia doktora 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w dziedzinie nauki i dyscyplinie naukowej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664683" y="6019165"/>
            <a:ext cx="3922295" cy="7564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4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którzy złożyli oświadczenie o reprezentowaniu w udziale co najmniej 0,5 dyscypliny naukowej, której dotyczą zagadnienia naukowe objęte rozprawą doktorską ‒ w przypadku ubiegania się o nadanie stopnia doktora w dziedzinie nauki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6260933" y="5115881"/>
            <a:ext cx="45359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Senat albo rada dyscypliny naukowej powołuje </a:t>
            </a:r>
            <a:r>
              <a:rPr lang="pl-PL" sz="2000" b="1" dirty="0"/>
              <a:t>przewodniczącego komisji doktorskiej</a:t>
            </a:r>
            <a:r>
              <a:rPr lang="pl-PL" sz="2000" dirty="0"/>
              <a:t> spośród członków komisji.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4543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6. Recenzowanie rozprawy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/>
              <a:t>Senat </a:t>
            </a:r>
            <a:r>
              <a:rPr lang="pl-PL" dirty="0"/>
              <a:t>lub</a:t>
            </a:r>
            <a:r>
              <a:rPr lang="pl-PL" b="1" dirty="0"/>
              <a:t> rada dyscypliny naukowej </a:t>
            </a:r>
            <a:r>
              <a:rPr lang="pl-PL" dirty="0"/>
              <a:t>wyznacza </a:t>
            </a:r>
            <a:r>
              <a:rPr lang="pl-PL" dirty="0">
                <a:solidFill>
                  <a:srgbClr val="FF0000"/>
                </a:solidFill>
              </a:rPr>
              <a:t>3</a:t>
            </a:r>
            <a:r>
              <a:rPr lang="pl-PL" dirty="0"/>
              <a:t> recenzentów spośród osób, które:</a:t>
            </a:r>
            <a:endParaRPr lang="en-US" dirty="0"/>
          </a:p>
        </p:txBody>
      </p:sp>
      <p:sp>
        <p:nvSpPr>
          <p:cNvPr id="6" name="Prostokąt 5"/>
          <p:cNvSpPr/>
          <p:nvPr/>
        </p:nvSpPr>
        <p:spPr>
          <a:xfrm>
            <a:off x="664684" y="2883426"/>
            <a:ext cx="3922295" cy="2268000"/>
          </a:xfrm>
          <a:prstGeom prst="rect">
            <a:avLst/>
          </a:prstGeom>
          <a:solidFill>
            <a:srgbClr val="BDF68E"/>
          </a:solidFill>
          <a:ln w="28575"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nie są pracownikami Uniwersytetu oraz uczelni, instytutu PAN, instytutu badawczego, instytutu międzynarodowego, Centrum Łukasiewicz albo instytutu Sieci Badawczej Łukasiewicz, których pracownikiem jest osoba ubiegająca się o nadanie stopnia doktora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713485" y="2883426"/>
            <a:ext cx="2998430" cy="2268000"/>
          </a:xfrm>
          <a:prstGeom prst="rect">
            <a:avLst/>
          </a:prstGeom>
          <a:solidFill>
            <a:srgbClr val="BDF68E"/>
          </a:solidFill>
          <a:ln w="28575"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posiadają stopień doktora habilitowanego lub tytuł profesora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8528886" y="2883426"/>
            <a:ext cx="2998430" cy="2268000"/>
          </a:xfrm>
          <a:prstGeom prst="rect">
            <a:avLst/>
          </a:prstGeom>
          <a:solidFill>
            <a:srgbClr val="BDF68E"/>
          </a:solidFill>
          <a:ln w="28575"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są pracownikami zagranicznej uczelni lub instytucji naukowej posiadającymi znaczące osiągnięcia w zakresie zagadnień naukowych, których dotyczy rozprawa doktorska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664684" y="5617922"/>
            <a:ext cx="10862632" cy="646331"/>
          </a:xfrm>
          <a:prstGeom prst="rect">
            <a:avLst/>
          </a:prstGeom>
          <a:solidFill>
            <a:srgbClr val="C8FAD0"/>
          </a:solidFill>
          <a:ln w="28575">
            <a:solidFill>
              <a:schemeClr val="bg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Recenzentem nie może być osoba, w stosunku do której zachodzą uzasadnione wątpliwości co do jej bezstronności.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27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6. Recenzowanie rozprawy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Recenzent sporządza recenzję rozprawy w terminie </a:t>
            </a:r>
            <a:r>
              <a:rPr lang="pl-PL" b="1" dirty="0"/>
              <a:t>2 miesięcy </a:t>
            </a:r>
            <a:r>
              <a:rPr lang="pl-PL" dirty="0"/>
              <a:t>od dnia jej doręczenia.</a:t>
            </a:r>
            <a:endParaRPr lang="en-US" dirty="0"/>
          </a:p>
        </p:txBody>
      </p:sp>
      <p:sp>
        <p:nvSpPr>
          <p:cNvPr id="6" name="Prostokąt 5"/>
          <p:cNvSpPr/>
          <p:nvPr/>
        </p:nvSpPr>
        <p:spPr>
          <a:xfrm>
            <a:off x="2724311" y="2904215"/>
            <a:ext cx="1800000" cy="720000"/>
          </a:xfrm>
          <a:prstGeom prst="rect">
            <a:avLst/>
          </a:prstGeom>
          <a:solidFill>
            <a:srgbClr val="BDF68E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KOMISJA DOKTORSKA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38113" y="3396169"/>
            <a:ext cx="1404000" cy="720000"/>
          </a:xfrm>
          <a:prstGeom prst="rect">
            <a:avLst/>
          </a:prstGeom>
          <a:solidFill>
            <a:srgbClr val="BDF68E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RECENZENT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724311" y="3912720"/>
            <a:ext cx="1800000" cy="720000"/>
          </a:xfrm>
          <a:prstGeom prst="rect">
            <a:avLst/>
          </a:prstGeom>
          <a:solidFill>
            <a:srgbClr val="BDF68E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RADA DYSCYPLINY NAUKOWEJ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661036" y="5335164"/>
            <a:ext cx="10862632" cy="646331"/>
          </a:xfrm>
          <a:prstGeom prst="rect">
            <a:avLst/>
          </a:prstGeom>
          <a:solidFill>
            <a:srgbClr val="C8FAD0"/>
          </a:solidFill>
          <a:ln w="28575">
            <a:solidFill>
              <a:schemeClr val="bg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W przypadku konieczności uzupełnienia lub poprawienia rozprawy, recenzent przedstawia recenzję uzupełnionej lub poprawionej wersji w terminie </a:t>
            </a:r>
            <a:r>
              <a:rPr lang="pl-PL" b="1" dirty="0"/>
              <a:t>miesiąca </a:t>
            </a:r>
            <a:r>
              <a:rPr lang="pl-PL" dirty="0"/>
              <a:t>od dnia jej doręczenia.</a:t>
            </a:r>
            <a:endParaRPr lang="en-US" dirty="0"/>
          </a:p>
        </p:txBody>
      </p:sp>
      <p:sp>
        <p:nvSpPr>
          <p:cNvPr id="9" name="Strzałka w prawo 6">
            <a:extLst>
              <a:ext uri="{FF2B5EF4-FFF2-40B4-BE49-F238E27FC236}">
                <a16:creationId xmlns="" xmlns:a16="http://schemas.microsoft.com/office/drawing/2014/main" id="{D4DBDA23-B7EA-4BB5-809E-D28E42DDA2BC}"/>
              </a:ext>
            </a:extLst>
          </p:cNvPr>
          <p:cNvSpPr/>
          <p:nvPr/>
        </p:nvSpPr>
        <p:spPr>
          <a:xfrm>
            <a:off x="2051409" y="3624215"/>
            <a:ext cx="569976" cy="263907"/>
          </a:xfrm>
          <a:prstGeom prst="rightArrow">
            <a:avLst/>
          </a:prstGeom>
          <a:solidFill>
            <a:schemeClr val="tx1">
              <a:lumMod val="85000"/>
              <a:lumOff val="1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BE5536AA-06B4-4AFF-9A0B-CC95DC39D8A5}"/>
              </a:ext>
            </a:extLst>
          </p:cNvPr>
          <p:cNvSpPr txBox="1"/>
          <p:nvPr/>
        </p:nvSpPr>
        <p:spPr>
          <a:xfrm>
            <a:off x="3293074" y="3599191"/>
            <a:ext cx="662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LUB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2A2C565A-D30B-4F7A-BDE8-BAF28055E14D}"/>
              </a:ext>
            </a:extLst>
          </p:cNvPr>
          <p:cNvSpPr txBox="1"/>
          <p:nvPr/>
        </p:nvSpPr>
        <p:spPr>
          <a:xfrm>
            <a:off x="1981834" y="3319273"/>
            <a:ext cx="709126" cy="275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recenzja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B9D93F7B-69F9-405C-A91D-2874B778951A}"/>
              </a:ext>
            </a:extLst>
          </p:cNvPr>
          <p:cNvSpPr/>
          <p:nvPr/>
        </p:nvSpPr>
        <p:spPr>
          <a:xfrm>
            <a:off x="5196000" y="2904215"/>
            <a:ext cx="1800000" cy="720000"/>
          </a:xfrm>
          <a:prstGeom prst="rect">
            <a:avLst/>
          </a:prstGeom>
          <a:solidFill>
            <a:srgbClr val="BDF68E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KANDYDAT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ADC45A2C-6F32-44AF-9B34-F5BE00AD6815}"/>
              </a:ext>
            </a:extLst>
          </p:cNvPr>
          <p:cNvSpPr/>
          <p:nvPr/>
        </p:nvSpPr>
        <p:spPr>
          <a:xfrm>
            <a:off x="5196000" y="3912720"/>
            <a:ext cx="1800000" cy="720000"/>
          </a:xfrm>
          <a:prstGeom prst="rect">
            <a:avLst/>
          </a:prstGeom>
          <a:solidFill>
            <a:srgbClr val="BDF68E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PROMOTOR LUB PROMOTORZY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Strzałka w prawo 6">
            <a:extLst>
              <a:ext uri="{FF2B5EF4-FFF2-40B4-BE49-F238E27FC236}">
                <a16:creationId xmlns="" xmlns:a16="http://schemas.microsoft.com/office/drawing/2014/main" id="{4CBD1D03-4A97-45E5-9A40-14B7392D1C05}"/>
              </a:ext>
            </a:extLst>
          </p:cNvPr>
          <p:cNvSpPr/>
          <p:nvPr/>
        </p:nvSpPr>
        <p:spPr>
          <a:xfrm>
            <a:off x="4575167" y="3624215"/>
            <a:ext cx="569976" cy="263907"/>
          </a:xfrm>
          <a:prstGeom prst="rightArrow">
            <a:avLst/>
          </a:prstGeom>
          <a:solidFill>
            <a:schemeClr val="tx1">
              <a:lumMod val="85000"/>
              <a:lumOff val="1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FEF8D4BA-356A-47BB-AA92-EDC2F81C41D4}"/>
              </a:ext>
            </a:extLst>
          </p:cNvPr>
          <p:cNvSpPr txBox="1"/>
          <p:nvPr/>
        </p:nvSpPr>
        <p:spPr>
          <a:xfrm>
            <a:off x="4505592" y="3319273"/>
            <a:ext cx="709126" cy="275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uwagi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="" xmlns:a16="http://schemas.microsoft.com/office/drawing/2014/main" id="{AEF7CA50-10B8-418C-B278-DB046BBE488B}"/>
              </a:ext>
            </a:extLst>
          </p:cNvPr>
          <p:cNvSpPr/>
          <p:nvPr/>
        </p:nvSpPr>
        <p:spPr>
          <a:xfrm>
            <a:off x="7667689" y="2874526"/>
            <a:ext cx="1800000" cy="720000"/>
          </a:xfrm>
          <a:prstGeom prst="rect">
            <a:avLst/>
          </a:prstGeom>
          <a:solidFill>
            <a:srgbClr val="BDF68E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PRZEWODNICZĄCY KOMISJI DOKTORSKIEJ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Prostokąt 15">
            <a:extLst>
              <a:ext uri="{FF2B5EF4-FFF2-40B4-BE49-F238E27FC236}">
                <a16:creationId xmlns="" xmlns:a16="http://schemas.microsoft.com/office/drawing/2014/main" id="{36EDDB02-B48C-4C58-9C69-4ECD6AFEF5F7}"/>
              </a:ext>
            </a:extLst>
          </p:cNvPr>
          <p:cNvSpPr/>
          <p:nvPr/>
        </p:nvSpPr>
        <p:spPr>
          <a:xfrm>
            <a:off x="7667689" y="3888122"/>
            <a:ext cx="1800000" cy="720000"/>
          </a:xfrm>
          <a:prstGeom prst="rect">
            <a:avLst/>
          </a:prstGeom>
          <a:solidFill>
            <a:srgbClr val="BDF68E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PRZEWODNICZĄCY RADY DYSCYPLINY NAUKOWEJ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="" xmlns:a16="http://schemas.microsoft.com/office/drawing/2014/main" id="{26D0A7F7-06D2-45C2-BDF8-FDC3C4B73607}"/>
              </a:ext>
            </a:extLst>
          </p:cNvPr>
          <p:cNvSpPr txBox="1"/>
          <p:nvPr/>
        </p:nvSpPr>
        <p:spPr>
          <a:xfrm>
            <a:off x="5764763" y="3476080"/>
            <a:ext cx="65517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ln w="19050">
                  <a:solidFill>
                    <a:schemeClr val="bg1"/>
                  </a:solidFill>
                </a:ln>
              </a:rPr>
              <a:t>+</a:t>
            </a:r>
          </a:p>
        </p:txBody>
      </p:sp>
      <p:sp>
        <p:nvSpPr>
          <p:cNvPr id="19" name="Strzałka w prawo 6">
            <a:extLst>
              <a:ext uri="{FF2B5EF4-FFF2-40B4-BE49-F238E27FC236}">
                <a16:creationId xmlns="" xmlns:a16="http://schemas.microsoft.com/office/drawing/2014/main" id="{423CF661-87DE-4AB3-B744-FA28BBC9766B}"/>
              </a:ext>
            </a:extLst>
          </p:cNvPr>
          <p:cNvSpPr/>
          <p:nvPr/>
        </p:nvSpPr>
        <p:spPr>
          <a:xfrm>
            <a:off x="7090418" y="3636513"/>
            <a:ext cx="569976" cy="263907"/>
          </a:xfrm>
          <a:prstGeom prst="rightArrow">
            <a:avLst/>
          </a:prstGeom>
          <a:solidFill>
            <a:schemeClr val="tx1">
              <a:lumMod val="85000"/>
              <a:lumOff val="1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ole tekstowe 19">
            <a:extLst>
              <a:ext uri="{FF2B5EF4-FFF2-40B4-BE49-F238E27FC236}">
                <a16:creationId xmlns="" xmlns:a16="http://schemas.microsoft.com/office/drawing/2014/main" id="{3B87EBAB-73F2-4D48-8325-23FA5792E14D}"/>
              </a:ext>
            </a:extLst>
          </p:cNvPr>
          <p:cNvSpPr txBox="1"/>
          <p:nvPr/>
        </p:nvSpPr>
        <p:spPr>
          <a:xfrm>
            <a:off x="6927289" y="3325825"/>
            <a:ext cx="817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poprawki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="" xmlns:a16="http://schemas.microsoft.com/office/drawing/2014/main" id="{76558557-EF65-4DB0-916F-8A7C5D715886}"/>
              </a:ext>
            </a:extLst>
          </p:cNvPr>
          <p:cNvSpPr/>
          <p:nvPr/>
        </p:nvSpPr>
        <p:spPr>
          <a:xfrm>
            <a:off x="10284322" y="3392392"/>
            <a:ext cx="1404000" cy="720000"/>
          </a:xfrm>
          <a:prstGeom prst="rect">
            <a:avLst/>
          </a:prstGeom>
          <a:solidFill>
            <a:srgbClr val="BDF68E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RECENZENT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Strzałka w prawo 6">
            <a:extLst>
              <a:ext uri="{FF2B5EF4-FFF2-40B4-BE49-F238E27FC236}">
                <a16:creationId xmlns="" xmlns:a16="http://schemas.microsoft.com/office/drawing/2014/main" id="{C819B1EB-5043-4537-8A94-2F9D53AA8C9E}"/>
              </a:ext>
            </a:extLst>
          </p:cNvPr>
          <p:cNvSpPr/>
          <p:nvPr/>
        </p:nvSpPr>
        <p:spPr>
          <a:xfrm>
            <a:off x="9569402" y="3620439"/>
            <a:ext cx="569976" cy="263907"/>
          </a:xfrm>
          <a:prstGeom prst="rightArrow">
            <a:avLst/>
          </a:prstGeom>
          <a:solidFill>
            <a:schemeClr val="tx1">
              <a:lumMod val="85000"/>
              <a:lumOff val="1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ole tekstowe 22">
            <a:extLst>
              <a:ext uri="{FF2B5EF4-FFF2-40B4-BE49-F238E27FC236}">
                <a16:creationId xmlns="" xmlns:a16="http://schemas.microsoft.com/office/drawing/2014/main" id="{8725277E-9036-4C8D-9F8D-5F46CF24A648}"/>
              </a:ext>
            </a:extLst>
          </p:cNvPr>
          <p:cNvSpPr txBox="1"/>
          <p:nvPr/>
        </p:nvSpPr>
        <p:spPr>
          <a:xfrm>
            <a:off x="9445773" y="3909514"/>
            <a:ext cx="817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ponowna recenzja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="" xmlns:a16="http://schemas.microsoft.com/office/drawing/2014/main" id="{BEA25962-AB6B-4242-A30E-EB5BCAEC5380}"/>
              </a:ext>
            </a:extLst>
          </p:cNvPr>
          <p:cNvSpPr txBox="1"/>
          <p:nvPr/>
        </p:nvSpPr>
        <p:spPr>
          <a:xfrm>
            <a:off x="8242535" y="3551245"/>
            <a:ext cx="662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LUB</a:t>
            </a:r>
          </a:p>
        </p:txBody>
      </p:sp>
    </p:spTree>
    <p:extLst>
      <p:ext uri="{BB962C8B-B14F-4D97-AF65-F5344CB8AC3E}">
        <p14:creationId xmlns:p14="http://schemas.microsoft.com/office/powerpoint/2010/main" val="33123468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Wprowadzenie danych do systemu </a:t>
            </a:r>
            <a:r>
              <a:rPr lang="pl-PL" dirty="0" err="1"/>
              <a:t>pol</a:t>
            </a:r>
            <a:r>
              <a:rPr lang="pl-PL" dirty="0"/>
              <a:t>-on</a:t>
            </a:r>
            <a:endParaRPr lang="en-US" dirty="0"/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F44BA029-31AC-47EC-AADE-3DD43F4E81E5}"/>
              </a:ext>
            </a:extLst>
          </p:cNvPr>
          <p:cNvSpPr txBox="1"/>
          <p:nvPr/>
        </p:nvSpPr>
        <p:spPr>
          <a:xfrm>
            <a:off x="746449" y="2052735"/>
            <a:ext cx="10664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2000" b="1" dirty="0"/>
          </a:p>
          <a:p>
            <a:pPr algn="just"/>
            <a:endParaRPr lang="pl-PL" sz="2000" b="1" dirty="0"/>
          </a:p>
        </p:txBody>
      </p:sp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80DB3E15-C82A-4D01-B0B3-921C66C8D939}"/>
              </a:ext>
            </a:extLst>
          </p:cNvPr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800" dirty="0"/>
              <a:t>MODUŁ: </a:t>
            </a:r>
            <a:r>
              <a:rPr lang="pl-PL" sz="1800" b="1" dirty="0"/>
              <a:t>BAZA DOKUMENTÓW W POSTĘPOWANIACH AWANSOWYCH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BF979AA5-6790-4169-8CF0-0C51990615F8}"/>
              </a:ext>
            </a:extLst>
          </p:cNvPr>
          <p:cNvSpPr txBox="1"/>
          <p:nvPr/>
        </p:nvSpPr>
        <p:spPr>
          <a:xfrm>
            <a:off x="664684" y="2905125"/>
            <a:ext cx="10862632" cy="195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800" b="1" dirty="0"/>
              <a:t>Rada dyscypliny naukowej </a:t>
            </a:r>
            <a:r>
              <a:rPr lang="pl-PL" sz="2800" dirty="0"/>
              <a:t>rejestruje dane o recenzentach (wraz </a:t>
            </a:r>
            <a:br>
              <a:rPr lang="pl-PL" sz="2800" dirty="0"/>
            </a:br>
            <a:r>
              <a:rPr lang="pl-PL" sz="2800" dirty="0"/>
              <a:t>z numerami PESEL) w POL-</a:t>
            </a:r>
            <a:r>
              <a:rPr lang="pl-PL" sz="2800" dirty="0" err="1"/>
              <a:t>onie</a:t>
            </a:r>
            <a:r>
              <a:rPr lang="pl-PL" sz="2800" dirty="0"/>
              <a:t> niezwłocznie po uzyskaniu informacji </a:t>
            </a:r>
            <a:br>
              <a:rPr lang="pl-PL" sz="2800" dirty="0"/>
            </a:br>
            <a:r>
              <a:rPr lang="pl-PL" sz="2800" dirty="0"/>
              <a:t>o ich powołaniu.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="" xmlns:a16="http://schemas.microsoft.com/office/drawing/2014/main" id="{69543450-B037-4204-B907-7DD50C5D453C}"/>
              </a:ext>
            </a:extLst>
          </p:cNvPr>
          <p:cNvSpPr/>
          <p:nvPr/>
        </p:nvSpPr>
        <p:spPr>
          <a:xfrm>
            <a:off x="664684" y="5794310"/>
            <a:ext cx="10862632" cy="419878"/>
          </a:xfrm>
          <a:prstGeom prst="rect">
            <a:avLst/>
          </a:prstGeom>
          <a:noFill/>
          <a:ln w="28575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Dane recenzentów są dostępne dopiero po zawarciu z nimi umów.</a:t>
            </a:r>
          </a:p>
        </p:txBody>
      </p:sp>
    </p:spTree>
    <p:extLst>
      <p:ext uri="{BB962C8B-B14F-4D97-AF65-F5344CB8AC3E}">
        <p14:creationId xmlns:p14="http://schemas.microsoft.com/office/powerpoint/2010/main" val="38317450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7. Egzamin </a:t>
            </a:r>
            <a:r>
              <a:rPr lang="pl-PL" dirty="0" smtClean="0"/>
              <a:t>doktorski –przed dopuszczeniem do obrony</a:t>
            </a:r>
            <a:endParaRPr lang="en-US" dirty="0"/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F44BA029-31AC-47EC-AADE-3DD43F4E81E5}"/>
              </a:ext>
            </a:extLst>
          </p:cNvPr>
          <p:cNvSpPr txBox="1"/>
          <p:nvPr/>
        </p:nvSpPr>
        <p:spPr>
          <a:xfrm>
            <a:off x="1119289" y="1607745"/>
            <a:ext cx="10862631" cy="2243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Przewodniczący komisji doktorskiej </a:t>
            </a:r>
            <a:r>
              <a:rPr lang="pl-PL" sz="2400" dirty="0"/>
              <a:t>albo </a:t>
            </a:r>
            <a:r>
              <a:rPr lang="pl-PL" sz="2400" b="1" dirty="0"/>
              <a:t>rady dyscypliny naukowej powołuje komisję</a:t>
            </a:r>
            <a:r>
              <a:rPr lang="pl-PL" sz="2400" dirty="0"/>
              <a:t>, w skład której wchodzi co najmniej trzech członków odpowiednio komisji doktorskiej albo rady dyscypliny naukowej, oraz </a:t>
            </a:r>
            <a:r>
              <a:rPr lang="pl-PL" sz="2400" b="1" dirty="0"/>
              <a:t>wyznacza termin egzaminu doktorskiego </a:t>
            </a:r>
            <a:r>
              <a:rPr lang="pl-PL" sz="2400" dirty="0"/>
              <a:t>i </a:t>
            </a:r>
            <a:r>
              <a:rPr lang="pl-PL" sz="2400" b="1" dirty="0"/>
              <a:t>dyscyplinę naukową</a:t>
            </a:r>
            <a:r>
              <a:rPr lang="pl-PL" sz="2400" dirty="0"/>
              <a:t>, z której przeprowadza się egzamin doktorski.</a:t>
            </a:r>
            <a:endParaRPr lang="en-US" sz="2400" dirty="0"/>
          </a:p>
        </p:txBody>
      </p: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E37A8038-2E25-4884-9803-BADF2541EC86}"/>
              </a:ext>
            </a:extLst>
          </p:cNvPr>
          <p:cNvSpPr txBox="1"/>
          <p:nvPr/>
        </p:nvSpPr>
        <p:spPr>
          <a:xfrm>
            <a:off x="1204120" y="4034266"/>
            <a:ext cx="10987879" cy="1754326"/>
          </a:xfrm>
          <a:prstGeom prst="rect">
            <a:avLst/>
          </a:prstGeom>
          <a:noFill/>
          <a:ln w="28575">
            <a:solidFill>
              <a:schemeClr val="bg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/>
              <a:t>W przypadku niezdania egzaminu doktorskiego odpowiednio komisja doktorska albo rada dyscypliny naukowej, na wniosek osoby ubiegającej się o nadanie stopnia doktora, może wyrazić zgodę na powtórne zdawanie tego egzaminu, nie wcześniej jednak niż po upływie trzech miesięcy od dnia przystąpienia do tego egzaminu po raz pierwszy i nie więcej niż raz.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7D35ED48-582A-4C0B-9B4E-C0AE5522C5A8}"/>
              </a:ext>
            </a:extLst>
          </p:cNvPr>
          <p:cNvSpPr/>
          <p:nvPr/>
        </p:nvSpPr>
        <p:spPr>
          <a:xfrm>
            <a:off x="-63592" y="0"/>
            <a:ext cx="12677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UWAGA: Planowana nowelizacja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F9C424A9-A4B2-49B7-81CE-710E0DFEF838}"/>
              </a:ext>
            </a:extLst>
          </p:cNvPr>
          <p:cNvSpPr/>
          <p:nvPr/>
        </p:nvSpPr>
        <p:spPr>
          <a:xfrm>
            <a:off x="0" y="6006367"/>
            <a:ext cx="12168807" cy="8516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Komisja egzaminacyjna powoływana przez radę – zmiana w Regulaminie</a:t>
            </a:r>
          </a:p>
        </p:txBody>
      </p:sp>
    </p:spTree>
    <p:extLst>
      <p:ext uri="{BB962C8B-B14F-4D97-AF65-F5344CB8AC3E}">
        <p14:creationId xmlns:p14="http://schemas.microsoft.com/office/powerpoint/2010/main" val="33155452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zamieszczanie danych </a:t>
            </a:r>
            <a:br>
              <a:rPr lang="pl-PL" dirty="0"/>
            </a:br>
            <a:r>
              <a:rPr lang="pl-PL" dirty="0"/>
              <a:t>w </a:t>
            </a:r>
            <a:r>
              <a:rPr lang="pl-PL" dirty="0" err="1"/>
              <a:t>Bip</a:t>
            </a:r>
            <a:endParaRPr lang="en-US" dirty="0"/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F44BA029-31AC-47EC-AADE-3DD43F4E81E5}"/>
              </a:ext>
            </a:extLst>
          </p:cNvPr>
          <p:cNvSpPr txBox="1"/>
          <p:nvPr/>
        </p:nvSpPr>
        <p:spPr>
          <a:xfrm>
            <a:off x="746449" y="2052735"/>
            <a:ext cx="10664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2000" b="1" dirty="0"/>
          </a:p>
          <a:p>
            <a:pPr algn="just"/>
            <a:endParaRPr lang="pl-PL" sz="2000" b="1" dirty="0"/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BF979AA5-6790-4169-8CF0-0C51990615F8}"/>
              </a:ext>
            </a:extLst>
          </p:cNvPr>
          <p:cNvSpPr txBox="1"/>
          <p:nvPr/>
        </p:nvSpPr>
        <p:spPr>
          <a:xfrm>
            <a:off x="664685" y="1852378"/>
            <a:ext cx="10862632" cy="2797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Rada dyscypliny naukowej </a:t>
            </a:r>
            <a:r>
              <a:rPr lang="pl-PL" sz="2400" dirty="0"/>
              <a:t>nie później niż </a:t>
            </a:r>
            <a:r>
              <a:rPr lang="pl-PL" sz="2400" b="1" dirty="0"/>
              <a:t>30 dni </a:t>
            </a:r>
            <a:r>
              <a:rPr lang="pl-PL" sz="2400" dirty="0"/>
              <a:t>przed wyznaczonym dniem publicznej obrony rozprawy doktorskiej (dalej jako: obrona), udostępnia w BIP na swojej stronie podmiotowej </a:t>
            </a:r>
            <a:r>
              <a:rPr lang="pl-PL" sz="2400" b="1" dirty="0"/>
              <a:t>rozprawę doktorską </a:t>
            </a:r>
            <a:r>
              <a:rPr lang="pl-PL" sz="2400" dirty="0"/>
              <a:t>będącą pracą pisemną wraz z jej </a:t>
            </a:r>
            <a:r>
              <a:rPr lang="pl-PL" sz="2400" b="1" dirty="0"/>
              <a:t>streszczeniem</a:t>
            </a:r>
            <a:r>
              <a:rPr lang="pl-PL" sz="2400" dirty="0"/>
              <a:t> albo </a:t>
            </a:r>
            <a:r>
              <a:rPr lang="pl-PL" sz="2400" b="1" dirty="0"/>
              <a:t>opis rozprawy doktorskiej </a:t>
            </a:r>
            <a:r>
              <a:rPr lang="pl-PL" sz="2400" dirty="0"/>
              <a:t>niebędącej pracą pisemną oraz</a:t>
            </a:r>
            <a:r>
              <a:rPr lang="pl-PL" sz="2400" b="1" dirty="0"/>
              <a:t> recenzje</a:t>
            </a:r>
            <a:r>
              <a:rPr lang="pl-PL" sz="2400" dirty="0"/>
              <a:t>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E37A8038-2E25-4884-9803-BADF2541EC86}"/>
              </a:ext>
            </a:extLst>
          </p:cNvPr>
          <p:cNvSpPr txBox="1"/>
          <p:nvPr/>
        </p:nvSpPr>
        <p:spPr>
          <a:xfrm>
            <a:off x="664686" y="5602283"/>
            <a:ext cx="10862631" cy="874535"/>
          </a:xfrm>
          <a:prstGeom prst="rect">
            <a:avLst/>
          </a:prstGeom>
          <a:noFill/>
          <a:ln w="28575">
            <a:solidFill>
              <a:schemeClr val="bg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/>
              <a:t>W przypadku rozprawy doktorskiej, której przedmiot jest objęty tajemnicą prawnie chronioną, udostępnia się tylko recenzje z wyłączeniem treści objętych tą tajemnicą.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242FA14F-6C76-4B1B-B018-90B01995956C}"/>
              </a:ext>
            </a:extLst>
          </p:cNvPr>
          <p:cNvSpPr/>
          <p:nvPr/>
        </p:nvSpPr>
        <p:spPr>
          <a:xfrm>
            <a:off x="664685" y="5002907"/>
            <a:ext cx="10862632" cy="419878"/>
          </a:xfrm>
          <a:prstGeom prst="rect">
            <a:avLst/>
          </a:prstGeom>
          <a:noFill/>
          <a:ln w="28575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Dane w BIP i POL-on mogą być wprowadzane równocześnie.</a:t>
            </a:r>
          </a:p>
        </p:txBody>
      </p:sp>
    </p:spTree>
    <p:extLst>
      <p:ext uri="{BB962C8B-B14F-4D97-AF65-F5344CB8AC3E}">
        <p14:creationId xmlns:p14="http://schemas.microsoft.com/office/powerpoint/2010/main" val="115298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KTO BIERZE UDZIAŁ W postępowaniu</a:t>
            </a:r>
            <a:endParaRPr lang="en-US" dirty="0"/>
          </a:p>
        </p:txBody>
      </p:sp>
      <p:sp>
        <p:nvSpPr>
          <p:cNvPr id="15" name="Prostokąt 14">
            <a:extLst>
              <a:ext uri="{FF2B5EF4-FFF2-40B4-BE49-F238E27FC236}">
                <a16:creationId xmlns="" xmlns:a16="http://schemas.microsoft.com/office/drawing/2014/main" id="{6FAF7785-2BF4-489E-B062-10B419F8F521}"/>
              </a:ext>
            </a:extLst>
          </p:cNvPr>
          <p:cNvSpPr/>
          <p:nvPr/>
        </p:nvSpPr>
        <p:spPr>
          <a:xfrm>
            <a:off x="2826520" y="2081400"/>
            <a:ext cx="2753184" cy="1278294"/>
          </a:xfrm>
          <a:prstGeom prst="rect">
            <a:avLst/>
          </a:prstGeom>
          <a:solidFill>
            <a:srgbClr val="DC6A6D"/>
          </a:solidFill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I. KANDYDAT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TRYB KSZTAŁCENIA DOKTORANTÓW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="" xmlns:a16="http://schemas.microsoft.com/office/drawing/2014/main" id="{A51D1BD1-E514-448C-9A59-2BA0E5689A6A}"/>
              </a:ext>
            </a:extLst>
          </p:cNvPr>
          <p:cNvSpPr/>
          <p:nvPr/>
        </p:nvSpPr>
        <p:spPr>
          <a:xfrm>
            <a:off x="6493761" y="1692747"/>
            <a:ext cx="4106505" cy="2153105"/>
          </a:xfrm>
          <a:prstGeom prst="rect">
            <a:avLst/>
          </a:prstGeom>
          <a:solidFill>
            <a:srgbClr val="DC6A6D"/>
          </a:solidFill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II. KANDYDAT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TRYB EKSTERNISTYCZNY (1. doktorant studiów doktoranckich – postępowanie wszczęte po 30.09.2019;  2. osoba niebędąca doktorantem studiów doktoranckich, ani szkoły doktorskiej)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="" xmlns:a16="http://schemas.microsoft.com/office/drawing/2014/main" id="{927109FE-06FC-4126-BD34-D472E2FC5B09}"/>
              </a:ext>
            </a:extLst>
          </p:cNvPr>
          <p:cNvSpPr/>
          <p:nvPr/>
        </p:nvSpPr>
        <p:spPr>
          <a:xfrm>
            <a:off x="2826520" y="4016627"/>
            <a:ext cx="2753184" cy="1278294"/>
          </a:xfrm>
          <a:prstGeom prst="rect">
            <a:avLst/>
          </a:prstGeom>
          <a:solidFill>
            <a:srgbClr val="DC6A6D"/>
          </a:solidFill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SENAT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2" name="Prostokąt 21">
            <a:extLst>
              <a:ext uri="{FF2B5EF4-FFF2-40B4-BE49-F238E27FC236}">
                <a16:creationId xmlns="" xmlns:a16="http://schemas.microsoft.com/office/drawing/2014/main" id="{678A8FB3-D841-4825-8DFE-2E74542FE7C1}"/>
              </a:ext>
            </a:extLst>
          </p:cNvPr>
          <p:cNvSpPr/>
          <p:nvPr/>
        </p:nvSpPr>
        <p:spPr>
          <a:xfrm>
            <a:off x="6612296" y="4016627"/>
            <a:ext cx="2753184" cy="1278294"/>
          </a:xfrm>
          <a:prstGeom prst="rect">
            <a:avLst/>
          </a:prstGeom>
          <a:solidFill>
            <a:srgbClr val="DC6A6D"/>
          </a:solidFill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RADA DYSCYPLINY NAUKOWEJ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5" name="pole tekstowe 24">
            <a:extLst>
              <a:ext uri="{FF2B5EF4-FFF2-40B4-BE49-F238E27FC236}">
                <a16:creationId xmlns="" xmlns:a16="http://schemas.microsoft.com/office/drawing/2014/main" id="{5F16F531-B5B4-4B97-9930-2B59697646B6}"/>
              </a:ext>
            </a:extLst>
          </p:cNvPr>
          <p:cNvSpPr txBox="1"/>
          <p:nvPr/>
        </p:nvSpPr>
        <p:spPr>
          <a:xfrm>
            <a:off x="6687626" y="5444964"/>
            <a:ext cx="2602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nadaje stopień doktora </a:t>
            </a:r>
            <a:br>
              <a:rPr lang="pl-PL" sz="1600" dirty="0"/>
            </a:br>
            <a:r>
              <a:rPr lang="pl-PL" sz="1600" dirty="0"/>
              <a:t>w dyscyplinie naukowej</a:t>
            </a:r>
            <a:endParaRPr lang="en-US" sz="1600" dirty="0"/>
          </a:p>
        </p:txBody>
      </p:sp>
      <p:sp>
        <p:nvSpPr>
          <p:cNvPr id="26" name="pole tekstowe 25">
            <a:extLst>
              <a:ext uri="{FF2B5EF4-FFF2-40B4-BE49-F238E27FC236}">
                <a16:creationId xmlns="" xmlns:a16="http://schemas.microsoft.com/office/drawing/2014/main" id="{6657C5C2-8207-4926-9F5F-1B3B5B144CBE}"/>
              </a:ext>
            </a:extLst>
          </p:cNvPr>
          <p:cNvSpPr txBox="1"/>
          <p:nvPr/>
        </p:nvSpPr>
        <p:spPr>
          <a:xfrm>
            <a:off x="2931158" y="5444964"/>
            <a:ext cx="25439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nadaje </a:t>
            </a:r>
            <a:br>
              <a:rPr lang="pl-PL" sz="1600" dirty="0"/>
            </a:br>
            <a:r>
              <a:rPr lang="pl-PL" sz="1600" dirty="0"/>
              <a:t>stopień naukowy doktora (dalej jako: stopień doktora) </a:t>
            </a:r>
            <a:br>
              <a:rPr lang="pl-PL" sz="1600" dirty="0"/>
            </a:br>
            <a:r>
              <a:rPr lang="pl-PL" sz="1600" dirty="0"/>
              <a:t>w dziedzinie nauki</a:t>
            </a:r>
            <a:endParaRPr lang="en-US" sz="1600" b="1" dirty="0"/>
          </a:p>
        </p:txBody>
      </p:sp>
      <p:sp>
        <p:nvSpPr>
          <p:cNvPr id="11" name="pole tekstowe 10">
            <a:extLst>
              <a:ext uri="{FF2B5EF4-FFF2-40B4-BE49-F238E27FC236}">
                <a16:creationId xmlns="" xmlns:a16="http://schemas.microsoft.com/office/drawing/2014/main" id="{54D2A706-E822-49D8-8F0D-54F05314F102}"/>
              </a:ext>
            </a:extLst>
          </p:cNvPr>
          <p:cNvSpPr txBox="1"/>
          <p:nvPr/>
        </p:nvSpPr>
        <p:spPr>
          <a:xfrm>
            <a:off x="5764763" y="2535881"/>
            <a:ext cx="662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/>
              <a:t>LUB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="" xmlns:a16="http://schemas.microsoft.com/office/drawing/2014/main" id="{8E78E12E-B7C6-4B3D-8E47-73F7DC8C0BFD}"/>
              </a:ext>
            </a:extLst>
          </p:cNvPr>
          <p:cNvSpPr txBox="1"/>
          <p:nvPr/>
        </p:nvSpPr>
        <p:spPr>
          <a:xfrm>
            <a:off x="5764763" y="4455719"/>
            <a:ext cx="662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/>
              <a:t>LUB</a:t>
            </a:r>
          </a:p>
        </p:txBody>
      </p:sp>
      <p:cxnSp>
        <p:nvCxnSpPr>
          <p:cNvPr id="13" name="Łącznik łamany 11">
            <a:extLst>
              <a:ext uri="{FF2B5EF4-FFF2-40B4-BE49-F238E27FC236}">
                <a16:creationId xmlns="" xmlns:a16="http://schemas.microsoft.com/office/drawing/2014/main" id="{C371C68A-6033-4B20-839D-0B95CC700CBC}"/>
              </a:ext>
            </a:extLst>
          </p:cNvPr>
          <p:cNvCxnSpPr>
            <a:cxnSpLocks/>
          </p:cNvCxnSpPr>
          <p:nvPr/>
        </p:nvCxnSpPr>
        <p:spPr>
          <a:xfrm>
            <a:off x="2826520" y="5210964"/>
            <a:ext cx="396000" cy="648000"/>
          </a:xfrm>
          <a:prstGeom prst="bentConnector3">
            <a:avLst>
              <a:gd name="adj1" fmla="val -32012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łamany 11">
            <a:extLst>
              <a:ext uri="{FF2B5EF4-FFF2-40B4-BE49-F238E27FC236}">
                <a16:creationId xmlns="" xmlns:a16="http://schemas.microsoft.com/office/drawing/2014/main" id="{216DD2BB-57C9-4349-B8E4-1ED8A130231E}"/>
              </a:ext>
            </a:extLst>
          </p:cNvPr>
          <p:cNvCxnSpPr>
            <a:cxnSpLocks/>
          </p:cNvCxnSpPr>
          <p:nvPr/>
        </p:nvCxnSpPr>
        <p:spPr>
          <a:xfrm>
            <a:off x="6612296" y="5210964"/>
            <a:ext cx="396000" cy="648000"/>
          </a:xfrm>
          <a:prstGeom prst="bentConnector3">
            <a:avLst>
              <a:gd name="adj1" fmla="val -32012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1492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63402" y="887681"/>
            <a:ext cx="7729728" cy="1188720"/>
          </a:xfrm>
        </p:spPr>
        <p:txBody>
          <a:bodyPr/>
          <a:lstStyle/>
          <a:p>
            <a:r>
              <a:rPr lang="pl-PL" dirty="0"/>
              <a:t>archiwizacja rozprawy</a:t>
            </a:r>
            <a:endParaRPr lang="en-US" dirty="0"/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BF979AA5-6790-4169-8CF0-0C51990615F8}"/>
              </a:ext>
            </a:extLst>
          </p:cNvPr>
          <p:cNvSpPr txBox="1"/>
          <p:nvPr/>
        </p:nvSpPr>
        <p:spPr>
          <a:xfrm>
            <a:off x="944085" y="3033133"/>
            <a:ext cx="10862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Rada dyscypliny naukowej </a:t>
            </a:r>
            <a:r>
              <a:rPr lang="pl-PL" sz="2400" dirty="0"/>
              <a:t>przekazuje </a:t>
            </a:r>
            <a:r>
              <a:rPr lang="pl-PL" sz="2400" b="1" dirty="0"/>
              <a:t>rozprawę</a:t>
            </a:r>
            <a:r>
              <a:rPr lang="pl-PL" sz="2400" dirty="0"/>
              <a:t> wraz z jej </a:t>
            </a:r>
            <a:r>
              <a:rPr lang="pl-PL" sz="2400" b="1" dirty="0"/>
              <a:t>streszczeniem</a:t>
            </a:r>
            <a:r>
              <a:rPr lang="pl-PL" sz="2400" dirty="0"/>
              <a:t> do Repozytorium Uniwersytetu, stanowiącego część Bazy Wiedzy Uniwersytetu.</a:t>
            </a:r>
          </a:p>
        </p:txBody>
      </p:sp>
    </p:spTree>
    <p:extLst>
      <p:ext uri="{BB962C8B-B14F-4D97-AF65-F5344CB8AC3E}">
        <p14:creationId xmlns:p14="http://schemas.microsoft.com/office/powerpoint/2010/main" val="338148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8. Obrona rozprawy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Do obrony może zostać dopuszczona osoba, która:</a:t>
            </a:r>
            <a:endParaRPr lang="en-US" dirty="0"/>
          </a:p>
        </p:txBody>
      </p:sp>
      <p:sp>
        <p:nvSpPr>
          <p:cNvPr id="6" name="Prostokąt 5"/>
          <p:cNvSpPr/>
          <p:nvPr/>
        </p:nvSpPr>
        <p:spPr>
          <a:xfrm>
            <a:off x="2016532" y="2637237"/>
            <a:ext cx="3795349" cy="886141"/>
          </a:xfrm>
          <a:prstGeom prst="rect">
            <a:avLst/>
          </a:prstGeom>
          <a:solidFill>
            <a:srgbClr val="DC6A6D"/>
          </a:solidFill>
          <a:ln w="28575"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uzyskała pozytywne recenzje od co najmniej 2 recenzentów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380120" y="2659049"/>
            <a:ext cx="3795348" cy="886141"/>
          </a:xfrm>
          <a:prstGeom prst="rect">
            <a:avLst/>
          </a:prstGeom>
          <a:solidFill>
            <a:srgbClr val="DC6A6D"/>
          </a:solidFill>
          <a:ln w="28575"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zdała egzamin doktorski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A0458DFC-0E0A-458E-9A4F-3ED969057B62}"/>
              </a:ext>
            </a:extLst>
          </p:cNvPr>
          <p:cNvSpPr/>
          <p:nvPr/>
        </p:nvSpPr>
        <p:spPr>
          <a:xfrm>
            <a:off x="664684" y="4907895"/>
            <a:ext cx="10862632" cy="8861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>
                <a:solidFill>
                  <a:schemeClr val="tx1"/>
                </a:solidFill>
              </a:rPr>
              <a:t>Komisja doktorska </a:t>
            </a:r>
            <a:r>
              <a:rPr lang="pl-PL" dirty="0">
                <a:solidFill>
                  <a:schemeClr val="tx1"/>
                </a:solidFill>
              </a:rPr>
              <a:t>albo </a:t>
            </a:r>
            <a:r>
              <a:rPr lang="pl-PL" b="1" dirty="0">
                <a:solidFill>
                  <a:schemeClr val="tx1"/>
                </a:solidFill>
              </a:rPr>
              <a:t>rada dyscypliny naukowej </a:t>
            </a:r>
            <a:r>
              <a:rPr lang="pl-PL" dirty="0">
                <a:solidFill>
                  <a:schemeClr val="tx1"/>
                </a:solidFill>
              </a:rPr>
              <a:t>wydaje, w formie uchwały, postanowienie w sprawie dopuszczenia do obrony, a w postanowieniu wyznacza dzień i miejsce obrony.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EAA98715-4EED-4A25-8370-95FE3CFE95C7}"/>
              </a:ext>
            </a:extLst>
          </p:cNvPr>
          <p:cNvSpPr txBox="1"/>
          <p:nvPr/>
        </p:nvSpPr>
        <p:spPr>
          <a:xfrm>
            <a:off x="591658" y="6032983"/>
            <a:ext cx="4214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Zażalenie do Rady Doskonałości Naukowej</a:t>
            </a:r>
          </a:p>
        </p:txBody>
      </p:sp>
      <p:sp>
        <p:nvSpPr>
          <p:cNvPr id="8" name="Prostokąt 7"/>
          <p:cNvSpPr/>
          <p:nvPr/>
        </p:nvSpPr>
        <p:spPr>
          <a:xfrm>
            <a:off x="3914206" y="3545190"/>
            <a:ext cx="4603261" cy="1353811"/>
          </a:xfrm>
          <a:prstGeom prst="rect">
            <a:avLst/>
          </a:prstGeom>
          <a:solidFill>
            <a:srgbClr val="DC6A6D"/>
          </a:solidFill>
          <a:ln w="28575"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u="sng" dirty="0">
                <a:solidFill>
                  <a:schemeClr val="bg1"/>
                </a:solidFill>
              </a:rPr>
              <a:t>Szczególny przypadek</a:t>
            </a:r>
            <a:r>
              <a:rPr lang="pl-PL" dirty="0">
                <a:solidFill>
                  <a:schemeClr val="bg1"/>
                </a:solidFill>
              </a:rPr>
              <a:t> – przed dopuszczeniem do obrony osoba, która rozpoczęła studia doktoranckie przed rokiem 2019/2020, podlega weryfikacji efektów kształcenia, w tym znajomości języka obcego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915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8. Obrona rozprawy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Obrona odbywa się na </a:t>
            </a:r>
            <a:r>
              <a:rPr lang="pl-PL" b="1" dirty="0"/>
              <a:t>otwartym posiedzeniu komisji doktorskiej </a:t>
            </a:r>
            <a:r>
              <a:rPr lang="pl-PL" dirty="0"/>
              <a:t>albo </a:t>
            </a:r>
            <a:r>
              <a:rPr lang="pl-PL" b="1" dirty="0"/>
              <a:t>rady dyscypliny naukowej</a:t>
            </a:r>
          </a:p>
        </p:txBody>
      </p:sp>
      <p:sp>
        <p:nvSpPr>
          <p:cNvPr id="6" name="Prostokąt 5"/>
          <p:cNvSpPr/>
          <p:nvPr/>
        </p:nvSpPr>
        <p:spPr>
          <a:xfrm>
            <a:off x="995914" y="3367607"/>
            <a:ext cx="3991294" cy="1160832"/>
          </a:xfrm>
          <a:prstGeom prst="rect">
            <a:avLst/>
          </a:prstGeom>
          <a:solidFill>
            <a:srgbClr val="DC6A6D"/>
          </a:solidFill>
          <a:ln w="28575"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połowa członków komisji doktorskiej,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w tym promotor oraz przynajmniej jeden recenzent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995916" y="5145586"/>
            <a:ext cx="3991293" cy="1160832"/>
          </a:xfrm>
          <a:prstGeom prst="rect">
            <a:avLst/>
          </a:prstGeom>
          <a:solidFill>
            <a:srgbClr val="DC6A6D"/>
          </a:solidFill>
          <a:ln w="28575"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połowa członków rady dyscypliny naukowej, promotor oraz przynajmniej jeden recenzent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A0458DFC-0E0A-458E-9A4F-3ED969057B62}"/>
              </a:ext>
            </a:extLst>
          </p:cNvPr>
          <p:cNvSpPr/>
          <p:nvPr/>
        </p:nvSpPr>
        <p:spPr>
          <a:xfrm>
            <a:off x="6481536" y="3535478"/>
            <a:ext cx="4685767" cy="11608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600" dirty="0">
                <a:solidFill>
                  <a:schemeClr val="tx1"/>
                </a:solidFill>
              </a:rPr>
              <a:t>W przypadku gdy przedmiot rozprawy jest objęty tajemnicą prawnie chronioną, jawność obrony jest wyłączona.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096FC538-3AD5-44DA-8A23-02B19F1BF207}"/>
              </a:ext>
            </a:extLst>
          </p:cNvPr>
          <p:cNvSpPr txBox="1"/>
          <p:nvPr/>
        </p:nvSpPr>
        <p:spPr>
          <a:xfrm>
            <a:off x="995914" y="2736400"/>
            <a:ext cx="3991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W POSIEDZENIU BIERZE UDZIAŁ </a:t>
            </a:r>
            <a:br>
              <a:rPr lang="pl-PL" sz="1600" dirty="0"/>
            </a:br>
            <a:r>
              <a:rPr lang="pl-PL" sz="1600" dirty="0"/>
              <a:t>CO NAJMNIEJ:</a:t>
            </a:r>
            <a:endParaRPr lang="en-US" sz="1600" dirty="0"/>
          </a:p>
        </p:txBody>
      </p:sp>
      <p:sp>
        <p:nvSpPr>
          <p:cNvPr id="8" name="pole tekstowe 7">
            <a:extLst>
              <a:ext uri="{FF2B5EF4-FFF2-40B4-BE49-F238E27FC236}">
                <a16:creationId xmlns="" xmlns:a16="http://schemas.microsoft.com/office/drawing/2014/main" id="{F2E1CB7B-E8C8-4646-AB9E-D7A4C38F4167}"/>
              </a:ext>
            </a:extLst>
          </p:cNvPr>
          <p:cNvSpPr txBox="1"/>
          <p:nvPr/>
        </p:nvSpPr>
        <p:spPr>
          <a:xfrm>
            <a:off x="2660324" y="4667735"/>
            <a:ext cx="662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LUB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2931AD6C-2E68-4B28-9351-A0A8BF560E64}"/>
              </a:ext>
            </a:extLst>
          </p:cNvPr>
          <p:cNvSpPr/>
          <p:nvPr/>
        </p:nvSpPr>
        <p:spPr>
          <a:xfrm>
            <a:off x="6481535" y="4837012"/>
            <a:ext cx="4685767" cy="13627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600" dirty="0">
                <a:solidFill>
                  <a:schemeClr val="tx1"/>
                </a:solidFill>
              </a:rPr>
              <a:t>Obrona może być przeprowadzona przy użyciu urządzeń technicznych umożliwiających jej przeprowadzenie na odległość z jednoczesnym bezpośrednim przekazem obrazu i dźwięku.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97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8. Obrona rozprawy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/>
              <a:t>PRZEBIEG OBRONY</a:t>
            </a:r>
          </a:p>
        </p:txBody>
      </p:sp>
      <p:sp>
        <p:nvSpPr>
          <p:cNvPr id="6" name="Prostokąt 5"/>
          <p:cNvSpPr/>
          <p:nvPr/>
        </p:nvSpPr>
        <p:spPr>
          <a:xfrm>
            <a:off x="944340" y="3063707"/>
            <a:ext cx="2745219" cy="1160832"/>
          </a:xfrm>
          <a:prstGeom prst="rect">
            <a:avLst/>
          </a:prstGeom>
          <a:solidFill>
            <a:srgbClr val="DC6A6D"/>
          </a:solidFill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KANDYDAT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14151" y="3048214"/>
            <a:ext cx="2745220" cy="1160832"/>
          </a:xfrm>
          <a:prstGeom prst="rect">
            <a:avLst/>
          </a:prstGeom>
          <a:solidFill>
            <a:srgbClr val="DC6A6D"/>
          </a:solidFill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PRZEWODNICZĄCY KOMISJI DOKTORSKIEJ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A0458DFC-0E0A-458E-9A4F-3ED969057B62}"/>
              </a:ext>
            </a:extLst>
          </p:cNvPr>
          <p:cNvSpPr/>
          <p:nvPr/>
        </p:nvSpPr>
        <p:spPr>
          <a:xfrm>
            <a:off x="664684" y="5376910"/>
            <a:ext cx="10793308" cy="9366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600" dirty="0">
                <a:solidFill>
                  <a:schemeClr val="tx1"/>
                </a:solidFill>
              </a:rPr>
              <a:t>W przypadku gdy o nadanie stopnia doktora na podstawie rozprawy stanowiącej samodzielną i wyodrębnioną część pracy zbiorowej ubiegają się co najmniej dwie osoby w postępowaniach wszczętych przez Senat lub tę samą radę dyscypliny naukowej, obronę przeprowadza się równocześnie dla wszystkich takich osób.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096FC538-3AD5-44DA-8A23-02B19F1BF207}"/>
              </a:ext>
            </a:extLst>
          </p:cNvPr>
          <p:cNvSpPr txBox="1"/>
          <p:nvPr/>
        </p:nvSpPr>
        <p:spPr>
          <a:xfrm>
            <a:off x="799997" y="4286731"/>
            <a:ext cx="3044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przedstawia główne założenia </a:t>
            </a:r>
            <a:br>
              <a:rPr lang="pl-PL" sz="1600" dirty="0"/>
            </a:br>
            <a:r>
              <a:rPr lang="pl-PL" sz="1600" dirty="0"/>
              <a:t>i wyniki rozprawy</a:t>
            </a:r>
            <a:endParaRPr lang="en-US" sz="1600" dirty="0"/>
          </a:p>
        </p:txBody>
      </p:sp>
      <p:sp>
        <p:nvSpPr>
          <p:cNvPr id="8" name="pole tekstowe 7">
            <a:extLst>
              <a:ext uri="{FF2B5EF4-FFF2-40B4-BE49-F238E27FC236}">
                <a16:creationId xmlns="" xmlns:a16="http://schemas.microsoft.com/office/drawing/2014/main" id="{F2E1CB7B-E8C8-4646-AB9E-D7A4C38F4167}"/>
              </a:ext>
            </a:extLst>
          </p:cNvPr>
          <p:cNvSpPr txBox="1"/>
          <p:nvPr/>
        </p:nvSpPr>
        <p:spPr>
          <a:xfrm>
            <a:off x="7752074" y="3474846"/>
            <a:ext cx="662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LUB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7712EAD2-601D-4408-B3E0-8DDA11B474B3}"/>
              </a:ext>
            </a:extLst>
          </p:cNvPr>
          <p:cNvSpPr/>
          <p:nvPr/>
        </p:nvSpPr>
        <p:spPr>
          <a:xfrm>
            <a:off x="8414547" y="3043825"/>
            <a:ext cx="2745220" cy="1160832"/>
          </a:xfrm>
          <a:prstGeom prst="rect">
            <a:avLst/>
          </a:prstGeom>
          <a:solidFill>
            <a:srgbClr val="DC6A6D"/>
          </a:solidFill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PRZEWODNICZĄCY RADY DYSCYPLINY NAUKOWEJ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="" xmlns:a16="http://schemas.microsoft.com/office/drawing/2014/main" id="{A38E4839-BFDC-448B-B3A3-2161789FED1B}"/>
              </a:ext>
            </a:extLst>
          </p:cNvPr>
          <p:cNvSpPr txBox="1"/>
          <p:nvPr/>
        </p:nvSpPr>
        <p:spPr>
          <a:xfrm>
            <a:off x="5989525" y="4313248"/>
            <a:ext cx="4187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otwiera, przeprowadza i zamyka dyskusję</a:t>
            </a:r>
            <a:endParaRPr lang="en-US" sz="1600" dirty="0"/>
          </a:p>
        </p:txBody>
      </p:sp>
      <p:sp>
        <p:nvSpPr>
          <p:cNvPr id="13" name="Strzałka w prawo 6">
            <a:extLst>
              <a:ext uri="{FF2B5EF4-FFF2-40B4-BE49-F238E27FC236}">
                <a16:creationId xmlns="" xmlns:a16="http://schemas.microsoft.com/office/drawing/2014/main" id="{683DBE52-564C-4BCC-984B-C7A875F226E3}"/>
              </a:ext>
            </a:extLst>
          </p:cNvPr>
          <p:cNvSpPr/>
          <p:nvPr/>
        </p:nvSpPr>
        <p:spPr>
          <a:xfrm>
            <a:off x="3844672" y="3485529"/>
            <a:ext cx="1000125" cy="327871"/>
          </a:xfrm>
          <a:prstGeom prst="rightArrow">
            <a:avLst/>
          </a:prstGeom>
          <a:solidFill>
            <a:srgbClr val="00B050"/>
          </a:solidFill>
          <a:ln w="28575">
            <a:solidFill>
              <a:srgbClr val="34F2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89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8. Uchwała w sprawie obrony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W przypadku ubiegania się o nadanie stopnia doktora </a:t>
            </a:r>
            <a:r>
              <a:rPr lang="pl-PL" b="1" dirty="0"/>
              <a:t>w dziedzinie nauki i dyscyplinie naukowej</a:t>
            </a:r>
            <a:r>
              <a:rPr lang="pl-PL" dirty="0"/>
              <a:t>, po zakończeniu obrony, na posiedzeniu niejawnym:</a:t>
            </a:r>
          </a:p>
        </p:txBody>
      </p:sp>
      <p:sp>
        <p:nvSpPr>
          <p:cNvPr id="7" name="Prostokąt 6"/>
          <p:cNvSpPr/>
          <p:nvPr/>
        </p:nvSpPr>
        <p:spPr>
          <a:xfrm>
            <a:off x="664684" y="2997236"/>
            <a:ext cx="2399922" cy="1152133"/>
          </a:xfrm>
          <a:prstGeom prst="rect">
            <a:avLst/>
          </a:prstGeom>
          <a:solidFill>
            <a:srgbClr val="9FB7FB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KOMISJA DOKTORSKA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096FC538-3AD5-44DA-8A23-02B19F1BF207}"/>
              </a:ext>
            </a:extLst>
          </p:cNvPr>
          <p:cNvSpPr txBox="1"/>
          <p:nvPr/>
        </p:nvSpPr>
        <p:spPr>
          <a:xfrm>
            <a:off x="9044683" y="2861866"/>
            <a:ext cx="1749649" cy="1477328"/>
          </a:xfrm>
          <a:prstGeom prst="rect">
            <a:avLst/>
          </a:prstGeom>
          <a:noFill/>
          <a:ln w="28575"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uchwała </a:t>
            </a:r>
            <a:br>
              <a:rPr lang="pl-PL" dirty="0"/>
            </a:br>
            <a:r>
              <a:rPr lang="pl-PL" dirty="0"/>
              <a:t>w sprawie </a:t>
            </a:r>
            <a:r>
              <a:rPr lang="pl-PL" b="1" dirty="0"/>
              <a:t>przyjęcia</a:t>
            </a:r>
            <a:r>
              <a:rPr lang="pl-PL" dirty="0"/>
              <a:t> obrony rozprawy</a:t>
            </a:r>
            <a:endParaRPr lang="en-US" dirty="0"/>
          </a:p>
        </p:txBody>
      </p:sp>
      <p:sp>
        <p:nvSpPr>
          <p:cNvPr id="8" name="pole tekstowe 7">
            <a:extLst>
              <a:ext uri="{FF2B5EF4-FFF2-40B4-BE49-F238E27FC236}">
                <a16:creationId xmlns="" xmlns:a16="http://schemas.microsoft.com/office/drawing/2014/main" id="{F2E1CB7B-E8C8-4646-AB9E-D7A4C38F4167}"/>
              </a:ext>
            </a:extLst>
          </p:cNvPr>
          <p:cNvSpPr txBox="1"/>
          <p:nvPr/>
        </p:nvSpPr>
        <p:spPr>
          <a:xfrm>
            <a:off x="3063385" y="3407192"/>
            <a:ext cx="662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LUB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7712EAD2-601D-4408-B3E0-8DDA11B474B3}"/>
              </a:ext>
            </a:extLst>
          </p:cNvPr>
          <p:cNvSpPr/>
          <p:nvPr/>
        </p:nvSpPr>
        <p:spPr>
          <a:xfrm>
            <a:off x="3724636" y="2995060"/>
            <a:ext cx="2402365" cy="1152134"/>
          </a:xfrm>
          <a:prstGeom prst="rect">
            <a:avLst/>
          </a:prstGeom>
          <a:solidFill>
            <a:srgbClr val="9FB7FB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RADA DYSCYPLINY NAUKOWEJ</a:t>
            </a:r>
          </a:p>
        </p:txBody>
      </p:sp>
      <p:sp>
        <p:nvSpPr>
          <p:cNvPr id="13" name="Strzałka w prawo 6">
            <a:extLst>
              <a:ext uri="{FF2B5EF4-FFF2-40B4-BE49-F238E27FC236}">
                <a16:creationId xmlns="" xmlns:a16="http://schemas.microsoft.com/office/drawing/2014/main" id="{5EB28E2B-C875-4437-92E5-89DF4CDA81AC}"/>
              </a:ext>
            </a:extLst>
          </p:cNvPr>
          <p:cNvSpPr/>
          <p:nvPr/>
        </p:nvSpPr>
        <p:spPr>
          <a:xfrm>
            <a:off x="6267450" y="3407192"/>
            <a:ext cx="2600325" cy="327871"/>
          </a:xfrm>
          <a:prstGeom prst="rightArrow">
            <a:avLst/>
          </a:prstGeom>
          <a:solidFill>
            <a:srgbClr val="F6A0C5"/>
          </a:solidFill>
          <a:ln w="28575">
            <a:solidFill>
              <a:srgbClr val="DC6A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rostokąt 13">
            <a:extLst>
              <a:ext uri="{FF2B5EF4-FFF2-40B4-BE49-F238E27FC236}">
                <a16:creationId xmlns="" xmlns:a16="http://schemas.microsoft.com/office/drawing/2014/main" id="{FB2145D0-9365-479E-9AD5-69F1C6583203}"/>
              </a:ext>
            </a:extLst>
          </p:cNvPr>
          <p:cNvSpPr/>
          <p:nvPr/>
        </p:nvSpPr>
        <p:spPr>
          <a:xfrm>
            <a:off x="664684" y="5219937"/>
            <a:ext cx="2399922" cy="1152133"/>
          </a:xfrm>
          <a:prstGeom prst="rect">
            <a:avLst/>
          </a:prstGeom>
          <a:solidFill>
            <a:srgbClr val="9FB7FB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KOMISJA DOKTORSKA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Prostokąt 14">
            <a:extLst>
              <a:ext uri="{FF2B5EF4-FFF2-40B4-BE49-F238E27FC236}">
                <a16:creationId xmlns="" xmlns:a16="http://schemas.microsoft.com/office/drawing/2014/main" id="{F46B3A27-5AC8-445E-BDA6-DCB8381C65DC}"/>
              </a:ext>
            </a:extLst>
          </p:cNvPr>
          <p:cNvSpPr/>
          <p:nvPr/>
        </p:nvSpPr>
        <p:spPr>
          <a:xfrm>
            <a:off x="5194589" y="5219936"/>
            <a:ext cx="2402365" cy="1152134"/>
          </a:xfrm>
          <a:prstGeom prst="rect">
            <a:avLst/>
          </a:prstGeom>
          <a:solidFill>
            <a:srgbClr val="9FB7FB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RADA DYSCYPLINY NAUKOWEJ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="" xmlns:a16="http://schemas.microsoft.com/office/drawing/2014/main" id="{69D86D3E-0FDD-44D2-A149-86C012A61DA0}"/>
              </a:ext>
            </a:extLst>
          </p:cNvPr>
          <p:cNvSpPr txBox="1"/>
          <p:nvPr/>
        </p:nvSpPr>
        <p:spPr>
          <a:xfrm>
            <a:off x="3373006" y="4688900"/>
            <a:ext cx="1513183" cy="900246"/>
          </a:xfrm>
          <a:prstGeom prst="rect">
            <a:avLst/>
          </a:prstGeom>
          <a:noFill/>
          <a:ln w="28575"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050" dirty="0"/>
              <a:t>uchwała </a:t>
            </a:r>
            <a:br>
              <a:rPr lang="pl-PL" sz="1050" dirty="0"/>
            </a:br>
            <a:r>
              <a:rPr lang="pl-PL" sz="1050" dirty="0"/>
              <a:t>o </a:t>
            </a:r>
            <a:r>
              <a:rPr lang="pl-PL" sz="1050" b="1" dirty="0"/>
              <a:t>odmowie</a:t>
            </a:r>
          </a:p>
          <a:p>
            <a:pPr algn="ctr"/>
            <a:r>
              <a:rPr lang="pl-PL" sz="1050" b="1" dirty="0"/>
              <a:t>przyjęcia</a:t>
            </a:r>
            <a:r>
              <a:rPr lang="pl-PL" sz="1050" dirty="0"/>
              <a:t> obrony rozprawy wraz </a:t>
            </a:r>
            <a:br>
              <a:rPr lang="pl-PL" sz="1050" dirty="0"/>
            </a:br>
            <a:r>
              <a:rPr lang="pl-PL" sz="1050" dirty="0"/>
              <a:t>z uzasadnieniem</a:t>
            </a:r>
            <a:endParaRPr lang="en-US" sz="1050" dirty="0"/>
          </a:p>
        </p:txBody>
      </p:sp>
      <p:sp>
        <p:nvSpPr>
          <p:cNvPr id="17" name="Strzałka w prawo 6">
            <a:extLst>
              <a:ext uri="{FF2B5EF4-FFF2-40B4-BE49-F238E27FC236}">
                <a16:creationId xmlns="" xmlns:a16="http://schemas.microsoft.com/office/drawing/2014/main" id="{8986622E-D955-48C0-854A-878B5D05CC30}"/>
              </a:ext>
            </a:extLst>
          </p:cNvPr>
          <p:cNvSpPr/>
          <p:nvPr/>
        </p:nvSpPr>
        <p:spPr>
          <a:xfrm>
            <a:off x="3245537" y="5756388"/>
            <a:ext cx="1832361" cy="278936"/>
          </a:xfrm>
          <a:prstGeom prst="rightArrow">
            <a:avLst/>
          </a:prstGeom>
          <a:solidFill>
            <a:srgbClr val="F6A0C5"/>
          </a:solidFill>
          <a:ln w="28575">
            <a:solidFill>
              <a:srgbClr val="DC6A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ole tekstowe 17">
            <a:extLst>
              <a:ext uri="{FF2B5EF4-FFF2-40B4-BE49-F238E27FC236}">
                <a16:creationId xmlns="" xmlns:a16="http://schemas.microsoft.com/office/drawing/2014/main" id="{22F65D2D-FF37-4595-8134-6900FFF07B05}"/>
              </a:ext>
            </a:extLst>
          </p:cNvPr>
          <p:cNvSpPr txBox="1"/>
          <p:nvPr/>
        </p:nvSpPr>
        <p:spPr>
          <a:xfrm>
            <a:off x="9044682" y="5057339"/>
            <a:ext cx="1749649" cy="1477328"/>
          </a:xfrm>
          <a:prstGeom prst="rect">
            <a:avLst/>
          </a:prstGeom>
          <a:noFill/>
          <a:ln w="28575"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uchwała </a:t>
            </a:r>
            <a:br>
              <a:rPr lang="pl-PL" dirty="0"/>
            </a:br>
            <a:r>
              <a:rPr lang="pl-PL" dirty="0"/>
              <a:t>w sprawie</a:t>
            </a:r>
            <a:endParaRPr lang="pl-PL" b="1" dirty="0"/>
          </a:p>
          <a:p>
            <a:pPr algn="ctr"/>
            <a:r>
              <a:rPr lang="pl-PL" b="1" dirty="0"/>
              <a:t>przyjęcia</a:t>
            </a:r>
            <a:r>
              <a:rPr lang="pl-PL" dirty="0"/>
              <a:t> obrony rozprawy</a:t>
            </a:r>
            <a:endParaRPr lang="en-US" dirty="0"/>
          </a:p>
        </p:txBody>
      </p:sp>
      <p:sp>
        <p:nvSpPr>
          <p:cNvPr id="19" name="Strzałka w prawo 6">
            <a:extLst>
              <a:ext uri="{FF2B5EF4-FFF2-40B4-BE49-F238E27FC236}">
                <a16:creationId xmlns="" xmlns:a16="http://schemas.microsoft.com/office/drawing/2014/main" id="{1A93AC2A-BBD3-4008-93F9-99F42C3F5475}"/>
              </a:ext>
            </a:extLst>
          </p:cNvPr>
          <p:cNvSpPr/>
          <p:nvPr/>
        </p:nvSpPr>
        <p:spPr>
          <a:xfrm>
            <a:off x="7720227" y="5590685"/>
            <a:ext cx="1147548" cy="327872"/>
          </a:xfrm>
          <a:prstGeom prst="rightArrow">
            <a:avLst/>
          </a:prstGeom>
          <a:solidFill>
            <a:srgbClr val="F6A0C5"/>
          </a:solidFill>
          <a:ln w="28575">
            <a:solidFill>
              <a:srgbClr val="DC6A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760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8. Uchwała w sprawie obrony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W przypadku ubiegania się o nadanie stopnia doktora </a:t>
            </a:r>
            <a:r>
              <a:rPr lang="pl-PL" b="1" dirty="0"/>
              <a:t>w dziedzinie nauki i dyscyplinie naukowej</a:t>
            </a:r>
            <a:r>
              <a:rPr lang="pl-PL" dirty="0"/>
              <a:t>, po zakończeniu obrony, na posiedzeniu niejawnym:</a:t>
            </a:r>
          </a:p>
        </p:txBody>
      </p:sp>
      <p:sp>
        <p:nvSpPr>
          <p:cNvPr id="7" name="Prostokąt 6"/>
          <p:cNvSpPr/>
          <p:nvPr/>
        </p:nvSpPr>
        <p:spPr>
          <a:xfrm>
            <a:off x="664684" y="2997236"/>
            <a:ext cx="2399922" cy="1152133"/>
          </a:xfrm>
          <a:prstGeom prst="rect">
            <a:avLst/>
          </a:prstGeom>
          <a:solidFill>
            <a:srgbClr val="9FB7FB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KOMISJA DOKTORSKA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Prostokąt 13">
            <a:extLst>
              <a:ext uri="{FF2B5EF4-FFF2-40B4-BE49-F238E27FC236}">
                <a16:creationId xmlns="" xmlns:a16="http://schemas.microsoft.com/office/drawing/2014/main" id="{FB2145D0-9365-479E-9AD5-69F1C6583203}"/>
              </a:ext>
            </a:extLst>
          </p:cNvPr>
          <p:cNvSpPr/>
          <p:nvPr/>
        </p:nvSpPr>
        <p:spPr>
          <a:xfrm>
            <a:off x="664684" y="4602488"/>
            <a:ext cx="2399922" cy="1152133"/>
          </a:xfrm>
          <a:prstGeom prst="rect">
            <a:avLst/>
          </a:prstGeom>
          <a:solidFill>
            <a:srgbClr val="9FB7FB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RADA DYSCYPLINY NAUKOWEJ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Prostokąt 19">
            <a:extLst>
              <a:ext uri="{FF2B5EF4-FFF2-40B4-BE49-F238E27FC236}">
                <a16:creationId xmlns="" xmlns:a16="http://schemas.microsoft.com/office/drawing/2014/main" id="{A83BC51A-AD42-451C-B0BC-DE66103B09E3}"/>
              </a:ext>
            </a:extLst>
          </p:cNvPr>
          <p:cNvSpPr/>
          <p:nvPr/>
        </p:nvSpPr>
        <p:spPr>
          <a:xfrm>
            <a:off x="665804" y="5839210"/>
            <a:ext cx="2398802" cy="661012"/>
          </a:xfrm>
          <a:prstGeom prst="rect">
            <a:avLst/>
          </a:prstGeom>
          <a:solidFill>
            <a:srgbClr val="CADBFA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050" dirty="0">
                <a:solidFill>
                  <a:schemeClr val="tx1"/>
                </a:solidFill>
              </a:rPr>
              <a:t>w obecności co najmniej połowy liczby członków uprawnionych do głosowania </a:t>
            </a:r>
            <a:br>
              <a:rPr lang="pl-PL" sz="1050" dirty="0">
                <a:solidFill>
                  <a:schemeClr val="tx1"/>
                </a:solidFill>
              </a:rPr>
            </a:br>
            <a:r>
              <a:rPr lang="pl-PL" sz="1050" dirty="0">
                <a:solidFill>
                  <a:schemeClr val="tx1"/>
                </a:solidFill>
              </a:rPr>
              <a:t>i w terminie 60 dni od dnia obrony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" name="pole tekstowe 20">
            <a:extLst>
              <a:ext uri="{FF2B5EF4-FFF2-40B4-BE49-F238E27FC236}">
                <a16:creationId xmlns="" xmlns:a16="http://schemas.microsoft.com/office/drawing/2014/main" id="{FF8A5DB6-2100-4DFB-A75C-BD2A3A93BE40}"/>
              </a:ext>
            </a:extLst>
          </p:cNvPr>
          <p:cNvSpPr txBox="1"/>
          <p:nvPr/>
        </p:nvSpPr>
        <p:spPr>
          <a:xfrm>
            <a:off x="7082911" y="2973136"/>
            <a:ext cx="2219912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projekt uchwały rady dyscypliny naukowej w sprawie nadania stopnia doktora</a:t>
            </a:r>
            <a:endParaRPr lang="en-US" dirty="0"/>
          </a:p>
        </p:txBody>
      </p:sp>
      <p:sp>
        <p:nvSpPr>
          <p:cNvPr id="22" name="Strzałka w prawo 6">
            <a:extLst>
              <a:ext uri="{FF2B5EF4-FFF2-40B4-BE49-F238E27FC236}">
                <a16:creationId xmlns="" xmlns:a16="http://schemas.microsoft.com/office/drawing/2014/main" id="{085A2709-284A-4745-ADB8-0A81316D20E4}"/>
              </a:ext>
            </a:extLst>
          </p:cNvPr>
          <p:cNvSpPr/>
          <p:nvPr/>
        </p:nvSpPr>
        <p:spPr>
          <a:xfrm>
            <a:off x="3281868" y="3409366"/>
            <a:ext cx="3442781" cy="327871"/>
          </a:xfrm>
          <a:prstGeom prst="rightArrow">
            <a:avLst/>
          </a:prstGeom>
          <a:solidFill>
            <a:srgbClr val="F6A0C5"/>
          </a:solidFill>
          <a:ln w="28575">
            <a:solidFill>
              <a:srgbClr val="DC6A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ole tekstowe 22">
            <a:extLst>
              <a:ext uri="{FF2B5EF4-FFF2-40B4-BE49-F238E27FC236}">
                <a16:creationId xmlns="" xmlns:a16="http://schemas.microsoft.com/office/drawing/2014/main" id="{ACE2DB59-CCF2-40A1-ADDF-9E57AB0E06B0}"/>
              </a:ext>
            </a:extLst>
          </p:cNvPr>
          <p:cNvSpPr txBox="1"/>
          <p:nvPr/>
        </p:nvSpPr>
        <p:spPr>
          <a:xfrm>
            <a:off x="7082911" y="4439889"/>
            <a:ext cx="2220823" cy="1477328"/>
          </a:xfrm>
          <a:prstGeom prst="rect">
            <a:avLst/>
          </a:prstGeom>
          <a:noFill/>
          <a:ln w="28575"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UCHWAŁA </a:t>
            </a:r>
            <a:br>
              <a:rPr lang="pl-PL" b="1" dirty="0"/>
            </a:br>
            <a:r>
              <a:rPr lang="pl-PL" b="1" dirty="0"/>
              <a:t>W SPRAWIE NADANIA STOPNIA DOKTORA</a:t>
            </a:r>
            <a:endParaRPr lang="en-US" b="1" dirty="0"/>
          </a:p>
        </p:txBody>
      </p:sp>
      <p:sp>
        <p:nvSpPr>
          <p:cNvPr id="25" name="Strzałka w prawo 6">
            <a:extLst>
              <a:ext uri="{FF2B5EF4-FFF2-40B4-BE49-F238E27FC236}">
                <a16:creationId xmlns="" xmlns:a16="http://schemas.microsoft.com/office/drawing/2014/main" id="{7A24DD5A-EFCA-4462-B595-76CEAC36CB61}"/>
              </a:ext>
            </a:extLst>
          </p:cNvPr>
          <p:cNvSpPr/>
          <p:nvPr/>
        </p:nvSpPr>
        <p:spPr>
          <a:xfrm>
            <a:off x="3281868" y="5014618"/>
            <a:ext cx="3442781" cy="327871"/>
          </a:xfrm>
          <a:prstGeom prst="rightArrow">
            <a:avLst/>
          </a:prstGeom>
          <a:solidFill>
            <a:srgbClr val="F6A0C5"/>
          </a:solidFill>
          <a:ln w="28575">
            <a:solidFill>
              <a:srgbClr val="DC6A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448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8. Uchwała w sprawie obrony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W przypadku ubiegania się o nadanie stopnia doktora </a:t>
            </a:r>
            <a:r>
              <a:rPr lang="pl-PL" b="1" dirty="0"/>
              <a:t>w dziedzinie nauki</a:t>
            </a:r>
            <a:r>
              <a:rPr lang="pl-PL" dirty="0"/>
              <a:t>, po zakończeniu obrony, na posiedzeniu niejawnym:</a:t>
            </a:r>
          </a:p>
        </p:txBody>
      </p:sp>
      <p:sp>
        <p:nvSpPr>
          <p:cNvPr id="7" name="Prostokąt 6"/>
          <p:cNvSpPr/>
          <p:nvPr/>
        </p:nvSpPr>
        <p:spPr>
          <a:xfrm>
            <a:off x="664684" y="2997236"/>
            <a:ext cx="2399922" cy="1152133"/>
          </a:xfrm>
          <a:prstGeom prst="rect">
            <a:avLst/>
          </a:prstGeom>
          <a:solidFill>
            <a:srgbClr val="9FB7FB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KOMISJA DOKTORSKA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096FC538-3AD5-44DA-8A23-02B19F1BF207}"/>
              </a:ext>
            </a:extLst>
          </p:cNvPr>
          <p:cNvSpPr txBox="1"/>
          <p:nvPr/>
        </p:nvSpPr>
        <p:spPr>
          <a:xfrm>
            <a:off x="9044683" y="2861866"/>
            <a:ext cx="1749649" cy="1477328"/>
          </a:xfrm>
          <a:prstGeom prst="rect">
            <a:avLst/>
          </a:prstGeom>
          <a:noFill/>
          <a:ln w="28575"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uchwała </a:t>
            </a:r>
            <a:br>
              <a:rPr lang="pl-PL" dirty="0"/>
            </a:br>
            <a:r>
              <a:rPr lang="pl-PL" dirty="0"/>
              <a:t>w sprawie </a:t>
            </a:r>
            <a:r>
              <a:rPr lang="pl-PL" b="1" dirty="0"/>
              <a:t>przyjęcia</a:t>
            </a:r>
            <a:r>
              <a:rPr lang="pl-PL" dirty="0"/>
              <a:t> obrony rozprawy</a:t>
            </a:r>
            <a:endParaRPr lang="en-US" dirty="0"/>
          </a:p>
        </p:txBody>
      </p:sp>
      <p:sp>
        <p:nvSpPr>
          <p:cNvPr id="13" name="Strzałka w prawo 6">
            <a:extLst>
              <a:ext uri="{FF2B5EF4-FFF2-40B4-BE49-F238E27FC236}">
                <a16:creationId xmlns="" xmlns:a16="http://schemas.microsoft.com/office/drawing/2014/main" id="{5EB28E2B-C875-4437-92E5-89DF4CDA81AC}"/>
              </a:ext>
            </a:extLst>
          </p:cNvPr>
          <p:cNvSpPr/>
          <p:nvPr/>
        </p:nvSpPr>
        <p:spPr>
          <a:xfrm>
            <a:off x="3245538" y="3407192"/>
            <a:ext cx="5622238" cy="327871"/>
          </a:xfrm>
          <a:prstGeom prst="rightArrow">
            <a:avLst/>
          </a:prstGeom>
          <a:solidFill>
            <a:srgbClr val="F6A0C5"/>
          </a:solidFill>
          <a:ln w="28575">
            <a:solidFill>
              <a:srgbClr val="DC6A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rostokąt 13">
            <a:extLst>
              <a:ext uri="{FF2B5EF4-FFF2-40B4-BE49-F238E27FC236}">
                <a16:creationId xmlns="" xmlns:a16="http://schemas.microsoft.com/office/drawing/2014/main" id="{FB2145D0-9365-479E-9AD5-69F1C6583203}"/>
              </a:ext>
            </a:extLst>
          </p:cNvPr>
          <p:cNvSpPr/>
          <p:nvPr/>
        </p:nvSpPr>
        <p:spPr>
          <a:xfrm>
            <a:off x="664684" y="5219937"/>
            <a:ext cx="2399922" cy="1152133"/>
          </a:xfrm>
          <a:prstGeom prst="rect">
            <a:avLst/>
          </a:prstGeom>
          <a:solidFill>
            <a:srgbClr val="9FB7FB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KOMISJA DOKTORSKA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Prostokąt 14">
            <a:extLst>
              <a:ext uri="{FF2B5EF4-FFF2-40B4-BE49-F238E27FC236}">
                <a16:creationId xmlns="" xmlns:a16="http://schemas.microsoft.com/office/drawing/2014/main" id="{F46B3A27-5AC8-445E-BDA6-DCB8381C65DC}"/>
              </a:ext>
            </a:extLst>
          </p:cNvPr>
          <p:cNvSpPr/>
          <p:nvPr/>
        </p:nvSpPr>
        <p:spPr>
          <a:xfrm>
            <a:off x="5194589" y="5219936"/>
            <a:ext cx="2402365" cy="1152134"/>
          </a:xfrm>
          <a:prstGeom prst="rect">
            <a:avLst/>
          </a:prstGeom>
          <a:solidFill>
            <a:srgbClr val="9FB7FB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SENAT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="" xmlns:a16="http://schemas.microsoft.com/office/drawing/2014/main" id="{69D86D3E-0FDD-44D2-A149-86C012A61DA0}"/>
              </a:ext>
            </a:extLst>
          </p:cNvPr>
          <p:cNvSpPr txBox="1"/>
          <p:nvPr/>
        </p:nvSpPr>
        <p:spPr>
          <a:xfrm>
            <a:off x="3373006" y="4688900"/>
            <a:ext cx="1513183" cy="900246"/>
          </a:xfrm>
          <a:prstGeom prst="rect">
            <a:avLst/>
          </a:prstGeom>
          <a:noFill/>
          <a:ln w="28575"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050" dirty="0"/>
              <a:t>uchwała </a:t>
            </a:r>
            <a:br>
              <a:rPr lang="pl-PL" sz="1050" dirty="0"/>
            </a:br>
            <a:r>
              <a:rPr lang="pl-PL" sz="1050" dirty="0"/>
              <a:t>o </a:t>
            </a:r>
            <a:r>
              <a:rPr lang="pl-PL" sz="1050" b="1" dirty="0"/>
              <a:t>odmowie</a:t>
            </a:r>
          </a:p>
          <a:p>
            <a:pPr algn="ctr"/>
            <a:r>
              <a:rPr lang="pl-PL" sz="1050" b="1" dirty="0"/>
              <a:t>przyjęcia</a:t>
            </a:r>
            <a:r>
              <a:rPr lang="pl-PL" sz="1050" dirty="0"/>
              <a:t> obrony rozprawy wraz </a:t>
            </a:r>
            <a:br>
              <a:rPr lang="pl-PL" sz="1050" dirty="0"/>
            </a:br>
            <a:r>
              <a:rPr lang="pl-PL" sz="1050" dirty="0"/>
              <a:t>z uzasadnieniem</a:t>
            </a:r>
            <a:endParaRPr lang="en-US" sz="1050" dirty="0"/>
          </a:p>
        </p:txBody>
      </p:sp>
      <p:sp>
        <p:nvSpPr>
          <p:cNvPr id="17" name="Strzałka w prawo 6">
            <a:extLst>
              <a:ext uri="{FF2B5EF4-FFF2-40B4-BE49-F238E27FC236}">
                <a16:creationId xmlns="" xmlns:a16="http://schemas.microsoft.com/office/drawing/2014/main" id="{8986622E-D955-48C0-854A-878B5D05CC30}"/>
              </a:ext>
            </a:extLst>
          </p:cNvPr>
          <p:cNvSpPr/>
          <p:nvPr/>
        </p:nvSpPr>
        <p:spPr>
          <a:xfrm>
            <a:off x="3245537" y="5756388"/>
            <a:ext cx="1832361" cy="278936"/>
          </a:xfrm>
          <a:prstGeom prst="rightArrow">
            <a:avLst/>
          </a:prstGeom>
          <a:solidFill>
            <a:srgbClr val="F6A0C5"/>
          </a:solidFill>
          <a:ln w="28575">
            <a:solidFill>
              <a:srgbClr val="DC6A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ole tekstowe 17">
            <a:extLst>
              <a:ext uri="{FF2B5EF4-FFF2-40B4-BE49-F238E27FC236}">
                <a16:creationId xmlns="" xmlns:a16="http://schemas.microsoft.com/office/drawing/2014/main" id="{22F65D2D-FF37-4595-8134-6900FFF07B05}"/>
              </a:ext>
            </a:extLst>
          </p:cNvPr>
          <p:cNvSpPr txBox="1"/>
          <p:nvPr/>
        </p:nvSpPr>
        <p:spPr>
          <a:xfrm>
            <a:off x="9044682" y="5057339"/>
            <a:ext cx="1749649" cy="1477328"/>
          </a:xfrm>
          <a:prstGeom prst="rect">
            <a:avLst/>
          </a:prstGeom>
          <a:noFill/>
          <a:ln w="28575"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uchwała </a:t>
            </a:r>
            <a:br>
              <a:rPr lang="pl-PL" dirty="0"/>
            </a:br>
            <a:r>
              <a:rPr lang="pl-PL" dirty="0"/>
              <a:t>w sprawie</a:t>
            </a:r>
            <a:endParaRPr lang="pl-PL" b="1" dirty="0"/>
          </a:p>
          <a:p>
            <a:pPr algn="ctr"/>
            <a:r>
              <a:rPr lang="pl-PL" b="1" dirty="0"/>
              <a:t>przyjęcia</a:t>
            </a:r>
            <a:endParaRPr lang="pl-PL" dirty="0"/>
          </a:p>
          <a:p>
            <a:pPr algn="ctr"/>
            <a:r>
              <a:rPr lang="pl-PL" dirty="0"/>
              <a:t>obrony rozprawy</a:t>
            </a:r>
            <a:endParaRPr lang="en-US" dirty="0"/>
          </a:p>
        </p:txBody>
      </p:sp>
      <p:sp>
        <p:nvSpPr>
          <p:cNvPr id="19" name="Strzałka w prawo 6">
            <a:extLst>
              <a:ext uri="{FF2B5EF4-FFF2-40B4-BE49-F238E27FC236}">
                <a16:creationId xmlns="" xmlns:a16="http://schemas.microsoft.com/office/drawing/2014/main" id="{1A93AC2A-BBD3-4008-93F9-99F42C3F5475}"/>
              </a:ext>
            </a:extLst>
          </p:cNvPr>
          <p:cNvSpPr/>
          <p:nvPr/>
        </p:nvSpPr>
        <p:spPr>
          <a:xfrm>
            <a:off x="7720227" y="5590685"/>
            <a:ext cx="1147548" cy="327872"/>
          </a:xfrm>
          <a:prstGeom prst="rightArrow">
            <a:avLst/>
          </a:prstGeom>
          <a:solidFill>
            <a:srgbClr val="F6A0C5"/>
          </a:solidFill>
          <a:ln w="28575">
            <a:solidFill>
              <a:srgbClr val="DC6A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452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8. Uchwała w sprawie obrony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W przypadku ubiegania się o nadanie stopnia doktora </a:t>
            </a:r>
            <a:r>
              <a:rPr lang="pl-PL" b="1" dirty="0"/>
              <a:t>w dziedzinie nauki</a:t>
            </a:r>
            <a:r>
              <a:rPr lang="pl-PL" dirty="0"/>
              <a:t>, po zakończeniu obrony, na posiedzeniu niejawnym:</a:t>
            </a:r>
          </a:p>
        </p:txBody>
      </p:sp>
      <p:sp>
        <p:nvSpPr>
          <p:cNvPr id="7" name="Prostokąt 6"/>
          <p:cNvSpPr/>
          <p:nvPr/>
        </p:nvSpPr>
        <p:spPr>
          <a:xfrm>
            <a:off x="664684" y="2997236"/>
            <a:ext cx="2399922" cy="1152133"/>
          </a:xfrm>
          <a:prstGeom prst="rect">
            <a:avLst/>
          </a:prstGeom>
          <a:solidFill>
            <a:srgbClr val="9FB7FB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KOMISJA DOKTORSKA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Prostokąt 13">
            <a:extLst>
              <a:ext uri="{FF2B5EF4-FFF2-40B4-BE49-F238E27FC236}">
                <a16:creationId xmlns="" xmlns:a16="http://schemas.microsoft.com/office/drawing/2014/main" id="{FB2145D0-9365-479E-9AD5-69F1C6583203}"/>
              </a:ext>
            </a:extLst>
          </p:cNvPr>
          <p:cNvSpPr/>
          <p:nvPr/>
        </p:nvSpPr>
        <p:spPr>
          <a:xfrm>
            <a:off x="664684" y="4602488"/>
            <a:ext cx="2399922" cy="1152133"/>
          </a:xfrm>
          <a:prstGeom prst="rect">
            <a:avLst/>
          </a:prstGeom>
          <a:solidFill>
            <a:srgbClr val="9FB7FB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SENAT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Prostokąt 19">
            <a:extLst>
              <a:ext uri="{FF2B5EF4-FFF2-40B4-BE49-F238E27FC236}">
                <a16:creationId xmlns="" xmlns:a16="http://schemas.microsoft.com/office/drawing/2014/main" id="{A83BC51A-AD42-451C-B0BC-DE66103B09E3}"/>
              </a:ext>
            </a:extLst>
          </p:cNvPr>
          <p:cNvSpPr/>
          <p:nvPr/>
        </p:nvSpPr>
        <p:spPr>
          <a:xfrm>
            <a:off x="665804" y="5839210"/>
            <a:ext cx="2398802" cy="661012"/>
          </a:xfrm>
          <a:prstGeom prst="rect">
            <a:avLst/>
          </a:prstGeom>
          <a:solidFill>
            <a:srgbClr val="CADBFA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050" dirty="0">
                <a:solidFill>
                  <a:schemeClr val="tx1"/>
                </a:solidFill>
              </a:rPr>
              <a:t>w obecności co najmniej połowy liczby członków uprawnionych do głosowania </a:t>
            </a:r>
            <a:br>
              <a:rPr lang="pl-PL" sz="1050" dirty="0">
                <a:solidFill>
                  <a:schemeClr val="tx1"/>
                </a:solidFill>
              </a:rPr>
            </a:br>
            <a:r>
              <a:rPr lang="pl-PL" sz="1050" dirty="0">
                <a:solidFill>
                  <a:schemeClr val="tx1"/>
                </a:solidFill>
              </a:rPr>
              <a:t>i w terminie 60 dni od dnia obrony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" name="pole tekstowe 20">
            <a:extLst>
              <a:ext uri="{FF2B5EF4-FFF2-40B4-BE49-F238E27FC236}">
                <a16:creationId xmlns="" xmlns:a16="http://schemas.microsoft.com/office/drawing/2014/main" id="{FF8A5DB6-2100-4DFB-A75C-BD2A3A93BE40}"/>
              </a:ext>
            </a:extLst>
          </p:cNvPr>
          <p:cNvSpPr txBox="1"/>
          <p:nvPr/>
        </p:nvSpPr>
        <p:spPr>
          <a:xfrm>
            <a:off x="7082911" y="2973136"/>
            <a:ext cx="2219912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projekt uchwały Senatu w sprawie nadania stopnia doktora</a:t>
            </a:r>
            <a:endParaRPr lang="en-US" dirty="0"/>
          </a:p>
        </p:txBody>
      </p:sp>
      <p:sp>
        <p:nvSpPr>
          <p:cNvPr id="22" name="Strzałka w prawo 6">
            <a:extLst>
              <a:ext uri="{FF2B5EF4-FFF2-40B4-BE49-F238E27FC236}">
                <a16:creationId xmlns="" xmlns:a16="http://schemas.microsoft.com/office/drawing/2014/main" id="{085A2709-284A-4745-ADB8-0A81316D20E4}"/>
              </a:ext>
            </a:extLst>
          </p:cNvPr>
          <p:cNvSpPr/>
          <p:nvPr/>
        </p:nvSpPr>
        <p:spPr>
          <a:xfrm>
            <a:off x="3281868" y="3409366"/>
            <a:ext cx="3442781" cy="327871"/>
          </a:xfrm>
          <a:prstGeom prst="rightArrow">
            <a:avLst/>
          </a:prstGeom>
          <a:solidFill>
            <a:srgbClr val="F6A0C5"/>
          </a:solidFill>
          <a:ln w="28575">
            <a:solidFill>
              <a:srgbClr val="DC6A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ole tekstowe 22">
            <a:extLst>
              <a:ext uri="{FF2B5EF4-FFF2-40B4-BE49-F238E27FC236}">
                <a16:creationId xmlns="" xmlns:a16="http://schemas.microsoft.com/office/drawing/2014/main" id="{ACE2DB59-CCF2-40A1-ADDF-9E57AB0E06B0}"/>
              </a:ext>
            </a:extLst>
          </p:cNvPr>
          <p:cNvSpPr txBox="1"/>
          <p:nvPr/>
        </p:nvSpPr>
        <p:spPr>
          <a:xfrm>
            <a:off x="7082911" y="4439889"/>
            <a:ext cx="2220823" cy="1477328"/>
          </a:xfrm>
          <a:prstGeom prst="rect">
            <a:avLst/>
          </a:prstGeom>
          <a:noFill/>
          <a:ln w="28575"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UCHWAŁA </a:t>
            </a:r>
            <a:br>
              <a:rPr lang="pl-PL" b="1" dirty="0"/>
            </a:br>
            <a:r>
              <a:rPr lang="pl-PL" b="1" dirty="0"/>
              <a:t>W SPRAWIE NADANIA STOPNIA DOKTORA</a:t>
            </a:r>
            <a:endParaRPr lang="en-US" b="1" dirty="0"/>
          </a:p>
        </p:txBody>
      </p:sp>
      <p:sp>
        <p:nvSpPr>
          <p:cNvPr id="25" name="Strzałka w prawo 6">
            <a:extLst>
              <a:ext uri="{FF2B5EF4-FFF2-40B4-BE49-F238E27FC236}">
                <a16:creationId xmlns="" xmlns:a16="http://schemas.microsoft.com/office/drawing/2014/main" id="{7A24DD5A-EFCA-4462-B595-76CEAC36CB61}"/>
              </a:ext>
            </a:extLst>
          </p:cNvPr>
          <p:cNvSpPr/>
          <p:nvPr/>
        </p:nvSpPr>
        <p:spPr>
          <a:xfrm>
            <a:off x="3281868" y="5014618"/>
            <a:ext cx="3442781" cy="327871"/>
          </a:xfrm>
          <a:prstGeom prst="rightArrow">
            <a:avLst/>
          </a:prstGeom>
          <a:solidFill>
            <a:srgbClr val="F6A0C5"/>
          </a:solidFill>
          <a:ln w="28575">
            <a:solidFill>
              <a:srgbClr val="DC6A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219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9. decyzja</a:t>
            </a:r>
            <a:endParaRPr lang="en-US" dirty="0"/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F44BA029-31AC-47EC-AADE-3DD43F4E81E5}"/>
              </a:ext>
            </a:extLst>
          </p:cNvPr>
          <p:cNvSpPr txBox="1"/>
          <p:nvPr/>
        </p:nvSpPr>
        <p:spPr>
          <a:xfrm>
            <a:off x="746449" y="2052735"/>
            <a:ext cx="10664890" cy="4540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800" dirty="0"/>
              <a:t>Decyzję w sprawie nadania stopnia doktora podpisuje – odpowiednio –  </a:t>
            </a:r>
            <a:r>
              <a:rPr lang="pl-PL" sz="2800" b="1" dirty="0"/>
              <a:t>przewodniczący Senatu (Rektor) </a:t>
            </a:r>
            <a:r>
              <a:rPr lang="pl-PL" sz="2800" dirty="0"/>
              <a:t>albo </a:t>
            </a:r>
            <a:r>
              <a:rPr lang="pl-PL" sz="2800" b="1" dirty="0"/>
              <a:t>przewodniczący rady dyscypliny naukowej</a:t>
            </a:r>
            <a:r>
              <a:rPr lang="pl-PL" sz="2800" dirty="0"/>
              <a:t>.</a:t>
            </a:r>
          </a:p>
          <a:p>
            <a:pPr algn="just">
              <a:lnSpc>
                <a:spcPct val="150000"/>
              </a:lnSpc>
            </a:pPr>
            <a:endParaRPr lang="pl-PL" sz="2800" dirty="0"/>
          </a:p>
          <a:p>
            <a:pPr algn="just">
              <a:lnSpc>
                <a:spcPct val="150000"/>
              </a:lnSpc>
            </a:pPr>
            <a:r>
              <a:rPr lang="pl-PL" sz="2800" dirty="0"/>
              <a:t>Od decyzji Senatu albo rady dyscypliny naukowej o odmowie nadania stopnia doktora przysługuje </a:t>
            </a:r>
            <a:r>
              <a:rPr lang="pl-PL" sz="2800" b="1" dirty="0"/>
              <a:t>odwołanie do Rady Doskonałości Naukowej</a:t>
            </a:r>
            <a:r>
              <a:rPr lang="pl-PL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80529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Wprowadzenie danych do systemu </a:t>
            </a:r>
            <a:r>
              <a:rPr lang="pl-PL" dirty="0" err="1"/>
              <a:t>pol</a:t>
            </a:r>
            <a:r>
              <a:rPr lang="pl-PL" dirty="0"/>
              <a:t>-on</a:t>
            </a:r>
            <a:endParaRPr lang="en-US" dirty="0"/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F44BA029-31AC-47EC-AADE-3DD43F4E81E5}"/>
              </a:ext>
            </a:extLst>
          </p:cNvPr>
          <p:cNvSpPr txBox="1"/>
          <p:nvPr/>
        </p:nvSpPr>
        <p:spPr>
          <a:xfrm>
            <a:off x="746449" y="2052735"/>
            <a:ext cx="10664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2000" b="1" dirty="0"/>
          </a:p>
          <a:p>
            <a:pPr algn="just"/>
            <a:endParaRPr lang="pl-PL" sz="2000" b="1" dirty="0"/>
          </a:p>
        </p:txBody>
      </p:sp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80DB3E15-C82A-4D01-B0B3-921C66C8D939}"/>
              </a:ext>
            </a:extLst>
          </p:cNvPr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800" dirty="0"/>
              <a:t>MODUŁ:</a:t>
            </a:r>
            <a:r>
              <a:rPr lang="pl-PL" dirty="0"/>
              <a:t> </a:t>
            </a:r>
            <a:r>
              <a:rPr lang="pl-PL" sz="1800" b="1" dirty="0"/>
              <a:t>BAZA DOKUMENTÓW W POSTĘPOWANIACH AWANSOWYCH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BF979AA5-6790-4169-8CF0-0C51990615F8}"/>
              </a:ext>
            </a:extLst>
          </p:cNvPr>
          <p:cNvSpPr txBox="1"/>
          <p:nvPr/>
        </p:nvSpPr>
        <p:spPr>
          <a:xfrm>
            <a:off x="664684" y="2905125"/>
            <a:ext cx="10862632" cy="195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800" b="1" dirty="0"/>
              <a:t>Rada dyscypliny naukowej </a:t>
            </a:r>
            <a:r>
              <a:rPr lang="pl-PL" sz="2800" dirty="0"/>
              <a:t>rejestruje nadanie stopnia w POL-</a:t>
            </a:r>
            <a:r>
              <a:rPr lang="pl-PL" sz="2800" dirty="0" err="1"/>
              <a:t>onie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z datą faktycznego nadania stopnia (zgodnie z uchwałą</a:t>
            </a:r>
            <a:r>
              <a:rPr lang="pl-PL" sz="2800" dirty="0">
                <a:solidFill>
                  <a:srgbClr val="0070C0"/>
                </a:solidFill>
              </a:rPr>
              <a:t> </a:t>
            </a:r>
            <a:r>
              <a:rPr lang="pl-PL" sz="2800" dirty="0"/>
              <a:t>Senatu albo rady dyscypliny naukowej). </a:t>
            </a:r>
          </a:p>
        </p:txBody>
      </p:sp>
    </p:spTree>
    <p:extLst>
      <p:ext uri="{BB962C8B-B14F-4D97-AF65-F5344CB8AC3E}">
        <p14:creationId xmlns:p14="http://schemas.microsoft.com/office/powerpoint/2010/main" val="346162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1. Wniesienie opłaty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E6F5AC7E-00AF-4AFC-886F-04576B55A450}"/>
              </a:ext>
            </a:extLst>
          </p:cNvPr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Kandydat </a:t>
            </a:r>
            <a:r>
              <a:rPr lang="pl-PL" b="1" dirty="0"/>
              <a:t>nie wnosi </a:t>
            </a:r>
            <a:r>
              <a:rPr lang="pl-PL" dirty="0"/>
              <a:t>opłaty, jeżeli:</a:t>
            </a:r>
            <a:endParaRPr lang="en-US" dirty="0"/>
          </a:p>
        </p:txBody>
      </p:sp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2F006943-AC17-43F8-AEE0-6F82896DDD39}"/>
              </a:ext>
            </a:extLst>
          </p:cNvPr>
          <p:cNvSpPr/>
          <p:nvPr/>
        </p:nvSpPr>
        <p:spPr>
          <a:xfrm>
            <a:off x="1200539" y="2792216"/>
            <a:ext cx="2939143" cy="10294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ukończył kształcenie w szkole doktorskiej Uniwersytetu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17B97E88-9C5E-48A2-87BB-0D68698B22C0}"/>
              </a:ext>
            </a:extLst>
          </p:cNvPr>
          <p:cNvSpPr/>
          <p:nvPr/>
        </p:nvSpPr>
        <p:spPr>
          <a:xfrm>
            <a:off x="4518780" y="2455333"/>
            <a:ext cx="3154439" cy="17807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800" u="sng" dirty="0">
                <a:effectLst/>
                <a:ea typeface="Calibri" panose="020F0502020204030204" pitchFamily="34" charset="0"/>
              </a:rPr>
              <a:t>szczególny przypadek</a:t>
            </a:r>
            <a:r>
              <a:rPr lang="pl-PL" sz="1800" dirty="0">
                <a:effectLst/>
                <a:ea typeface="Calibri" panose="020F0502020204030204" pitchFamily="34" charset="0"/>
              </a:rPr>
              <a:t> – </a:t>
            </a:r>
          </a:p>
          <a:p>
            <a:pPr algn="ctr"/>
            <a:r>
              <a:rPr lang="pl-PL" sz="1800" dirty="0">
                <a:effectLst/>
                <a:ea typeface="Calibri" panose="020F0502020204030204" pitchFamily="34" charset="0"/>
              </a:rPr>
              <a:t>rozpoczął studia doktoranckie przed rokiem akademickim 2019/2020 i postępowanie zostało wszczęte po 30.09.2019</a:t>
            </a:r>
            <a:endParaRPr lang="pl-PL" dirty="0"/>
          </a:p>
        </p:txBody>
      </p:sp>
      <p:sp>
        <p:nvSpPr>
          <p:cNvPr id="13" name="Prostokąt 12">
            <a:extLst>
              <a:ext uri="{FF2B5EF4-FFF2-40B4-BE49-F238E27FC236}">
                <a16:creationId xmlns="" xmlns:a16="http://schemas.microsoft.com/office/drawing/2014/main" id="{2199CF74-11C4-4A65-8DF9-320F2F201FE3}"/>
              </a:ext>
            </a:extLst>
          </p:cNvPr>
          <p:cNvSpPr/>
          <p:nvPr/>
        </p:nvSpPr>
        <p:spPr>
          <a:xfrm>
            <a:off x="8052318" y="2792216"/>
            <a:ext cx="2939143" cy="10294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800" dirty="0">
                <a:effectLst/>
                <a:ea typeface="Calibri" panose="020F0502020204030204" pitchFamily="34" charset="0"/>
              </a:rPr>
              <a:t>jest pracownikiem Uniwersytetu</a:t>
            </a:r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FF866571-9593-43F8-96F2-C6AE603C51AB}"/>
              </a:ext>
            </a:extLst>
          </p:cNvPr>
          <p:cNvSpPr txBox="1"/>
          <p:nvPr/>
        </p:nvSpPr>
        <p:spPr>
          <a:xfrm>
            <a:off x="1200539" y="4236098"/>
            <a:ext cx="9790922" cy="1884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/>
              <a:t>W przypadkach uzasadnionych Rektor lub prorektor działający na podstawie upoważnienia Rektora może zwolnić z opłaty w całości lub w części osobę, która ubiega się o nadanie stopnia doktora, na jej wniosek złożony w terminie 30 dni od dnia wszczęcia postępowania </a:t>
            </a:r>
            <a:br>
              <a:rPr lang="pl-PL" sz="2000" dirty="0"/>
            </a:br>
            <a:r>
              <a:rPr lang="pl-PL" sz="2000" dirty="0"/>
              <a:t>w sprawie nadania stopnia doktora.</a:t>
            </a:r>
          </a:p>
        </p:txBody>
      </p:sp>
    </p:spTree>
    <p:extLst>
      <p:ext uri="{BB962C8B-B14F-4D97-AF65-F5344CB8AC3E}">
        <p14:creationId xmlns:p14="http://schemas.microsoft.com/office/powerpoint/2010/main" val="11000994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black">
          <a:xfrm>
            <a:off x="2349669" y="338796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WYNAGRODZENIA</a:t>
            </a:r>
            <a:endParaRPr lang="en-US" dirty="0"/>
          </a:p>
        </p:txBody>
      </p:sp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BF979AA5-6790-4169-8CF0-0C51990615F8}"/>
              </a:ext>
            </a:extLst>
          </p:cNvPr>
          <p:cNvSpPr txBox="1"/>
          <p:nvPr/>
        </p:nvSpPr>
        <p:spPr>
          <a:xfrm>
            <a:off x="245533" y="1789980"/>
            <a:ext cx="11760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Art. 184 ustawy – Prawo o szkolnictwie wyższym i nauce</a:t>
            </a:r>
          </a:p>
          <a:p>
            <a:r>
              <a:rPr lang="pl-PL" sz="2000" dirty="0"/>
              <a:t>I. Promotorowi, promotorowi pomocniczemu i recenzentowi w postępowaniu w sprawie nadania stopnia doktora, stopnia doktora habilitowanego lub tytułu profesora oraz członkowi komisji habilitacyjnej przysługuje jednorazowe wynagrodzenie. </a:t>
            </a:r>
          </a:p>
          <a:p>
            <a:r>
              <a:rPr lang="pl-PL" sz="2000" dirty="0"/>
              <a:t>2. Wynagrodzenie promotora wynosi 83%, a promotora pomocniczego – 50% wynagrodzenia profesora. Wynagrodzenie wypłaca się </a:t>
            </a:r>
            <a:r>
              <a:rPr lang="pl-PL" sz="2000" b="1" dirty="0"/>
              <a:t>po zakończeniu postępowania w sprawie nadania stopnia doktora</a:t>
            </a:r>
            <a:r>
              <a:rPr lang="pl-PL" sz="2000" dirty="0"/>
              <a:t>, w wyniku którego został on nadany. </a:t>
            </a:r>
          </a:p>
          <a:p>
            <a:r>
              <a:rPr lang="pl-PL" sz="2000" dirty="0"/>
              <a:t>3. Wynagrodzenie recenzenta wynosi w postępowaniu w sprawie nadania: </a:t>
            </a:r>
          </a:p>
          <a:p>
            <a:r>
              <a:rPr lang="pl-PL" sz="2000" dirty="0"/>
              <a:t>1) stopnia doktora – 27%, </a:t>
            </a:r>
          </a:p>
          <a:p>
            <a:r>
              <a:rPr lang="pl-PL" sz="2000" dirty="0"/>
              <a:t>2) stopnia doktora habilitowanego – 33%, </a:t>
            </a:r>
          </a:p>
          <a:p>
            <a:r>
              <a:rPr lang="pl-PL" sz="2000" dirty="0"/>
              <a:t>3) tytułu profesora – 40% </a:t>
            </a:r>
          </a:p>
          <a:p>
            <a:r>
              <a:rPr lang="pl-PL" sz="2000" dirty="0"/>
              <a:t>– wynagrodzenia profesora. </a:t>
            </a:r>
          </a:p>
          <a:p>
            <a:r>
              <a:rPr lang="pl-PL" sz="2000" dirty="0"/>
              <a:t>4. Wynagrodzenie członka komisji habilitacyjnej wynosi 17% wynagrodzenia profesora, a w przypadku gdy pełni on funkcję jej przewodniczącego lub sekretarza – 33% wynagrodzenia profesora. Wynagrodzenie wypłaca się po zakończeniu postępowania w sprawie nadania stopnia. </a:t>
            </a:r>
          </a:p>
        </p:txBody>
      </p:sp>
    </p:spTree>
    <p:extLst>
      <p:ext uri="{BB962C8B-B14F-4D97-AF65-F5344CB8AC3E}">
        <p14:creationId xmlns:p14="http://schemas.microsoft.com/office/powerpoint/2010/main" val="3230538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1. Wniesienie opłaty</a:t>
            </a:r>
            <a:endParaRPr lang="en-US" dirty="0"/>
          </a:p>
        </p:txBody>
      </p:sp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23F2A94F-FD70-4674-A777-7E1E08AC1E88}"/>
              </a:ext>
            </a:extLst>
          </p:cNvPr>
          <p:cNvSpPr/>
          <p:nvPr/>
        </p:nvSpPr>
        <p:spPr>
          <a:xfrm>
            <a:off x="9210100" y="877201"/>
            <a:ext cx="2522862" cy="44768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TRYB EKSTERNISTYCZNY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74BD5D11-0664-46F3-A6D3-08FC87DEDF5E}"/>
              </a:ext>
            </a:extLst>
          </p:cNvPr>
          <p:cNvSpPr txBox="1"/>
          <p:nvPr/>
        </p:nvSpPr>
        <p:spPr>
          <a:xfrm>
            <a:off x="6227966" y="5270606"/>
            <a:ext cx="5144714" cy="523220"/>
          </a:xfrm>
          <a:prstGeom prst="rect">
            <a:avLst/>
          </a:prstGeom>
          <a:noFill/>
          <a:ln w="28575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TYLKO jeżeli opłatę za przeprowadzenie postępowania w sprawie nadania stopnia doktora wnosi pracodawca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29E13D49-BA09-446F-B34C-0B3E2A60CF99}"/>
              </a:ext>
            </a:extLst>
          </p:cNvPr>
          <p:cNvSpPr/>
          <p:nvPr/>
        </p:nvSpPr>
        <p:spPr>
          <a:xfrm>
            <a:off x="664684" y="1716796"/>
            <a:ext cx="10862632" cy="661012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Na podstawie </a:t>
            </a:r>
            <a:r>
              <a:rPr lang="pl-PL" b="1" dirty="0"/>
              <a:t>umowy</a:t>
            </a:r>
            <a:r>
              <a:rPr lang="pl-PL" dirty="0"/>
              <a:t> określającej wysokość i warunki opłaty zawieranej </a:t>
            </a:r>
            <a:r>
              <a:rPr lang="pl-PL" b="1" dirty="0"/>
              <a:t>przed</a:t>
            </a:r>
            <a:r>
              <a:rPr lang="pl-PL" dirty="0"/>
              <a:t> wszczęciem postępowania.</a:t>
            </a:r>
            <a:endParaRPr lang="en-US" dirty="0"/>
          </a:p>
        </p:txBody>
      </p:sp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83AB3FBA-7FA5-4F40-8791-9CFF0C46AD5A}"/>
              </a:ext>
            </a:extLst>
          </p:cNvPr>
          <p:cNvSpPr/>
          <p:nvPr/>
        </p:nvSpPr>
        <p:spPr>
          <a:xfrm>
            <a:off x="733573" y="2894944"/>
            <a:ext cx="2242892" cy="11452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KANDYDAT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4F7A3A34-2AD7-401B-8DD1-A7B7195FB3B8}"/>
              </a:ext>
            </a:extLst>
          </p:cNvPr>
          <p:cNvSpPr/>
          <p:nvPr/>
        </p:nvSpPr>
        <p:spPr>
          <a:xfrm>
            <a:off x="3721144" y="2894944"/>
            <a:ext cx="2242892" cy="11452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UNIWERSYTET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="" xmlns:a16="http://schemas.microsoft.com/office/drawing/2014/main" id="{1F4BB22C-1B80-47D6-AFCF-542173424F67}"/>
              </a:ext>
            </a:extLst>
          </p:cNvPr>
          <p:cNvSpPr/>
          <p:nvPr/>
        </p:nvSpPr>
        <p:spPr>
          <a:xfrm>
            <a:off x="733573" y="4959612"/>
            <a:ext cx="2242892" cy="11452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PRACODAWCA KANDYDATA</a:t>
            </a:r>
          </a:p>
        </p:txBody>
      </p:sp>
      <p:sp>
        <p:nvSpPr>
          <p:cNvPr id="14" name="Prostokąt 13">
            <a:extLst>
              <a:ext uri="{FF2B5EF4-FFF2-40B4-BE49-F238E27FC236}">
                <a16:creationId xmlns="" xmlns:a16="http://schemas.microsoft.com/office/drawing/2014/main" id="{AAFA6FB1-6D74-4131-94C5-323C473B1A4D}"/>
              </a:ext>
            </a:extLst>
          </p:cNvPr>
          <p:cNvSpPr/>
          <p:nvPr/>
        </p:nvSpPr>
        <p:spPr>
          <a:xfrm>
            <a:off x="3721144" y="4959612"/>
            <a:ext cx="2242892" cy="11452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UNIWERSYTET</a:t>
            </a:r>
          </a:p>
        </p:txBody>
      </p:sp>
      <p:sp>
        <p:nvSpPr>
          <p:cNvPr id="18" name="Strzałka: w lewo i w prawo 17">
            <a:extLst>
              <a:ext uri="{FF2B5EF4-FFF2-40B4-BE49-F238E27FC236}">
                <a16:creationId xmlns="" xmlns:a16="http://schemas.microsoft.com/office/drawing/2014/main" id="{169673AD-E4F1-46E3-B69A-76A0DBC1D3F7}"/>
              </a:ext>
            </a:extLst>
          </p:cNvPr>
          <p:cNvSpPr/>
          <p:nvPr/>
        </p:nvSpPr>
        <p:spPr>
          <a:xfrm>
            <a:off x="2976465" y="3297265"/>
            <a:ext cx="744679" cy="340567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Strzałka: w lewo i w prawo 18">
            <a:extLst>
              <a:ext uri="{FF2B5EF4-FFF2-40B4-BE49-F238E27FC236}">
                <a16:creationId xmlns="" xmlns:a16="http://schemas.microsoft.com/office/drawing/2014/main" id="{256D5D4D-50CE-4301-8704-AC60FD45202C}"/>
              </a:ext>
            </a:extLst>
          </p:cNvPr>
          <p:cNvSpPr/>
          <p:nvPr/>
        </p:nvSpPr>
        <p:spPr>
          <a:xfrm>
            <a:off x="2976465" y="5361933"/>
            <a:ext cx="744679" cy="340567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>
            <a:extLst>
              <a:ext uri="{FF2B5EF4-FFF2-40B4-BE49-F238E27FC236}">
                <a16:creationId xmlns="" xmlns:a16="http://schemas.microsoft.com/office/drawing/2014/main" id="{9E5E8E19-422A-4816-8288-928291FF5094}"/>
              </a:ext>
            </a:extLst>
          </p:cNvPr>
          <p:cNvSpPr txBox="1"/>
          <p:nvPr/>
        </p:nvSpPr>
        <p:spPr>
          <a:xfrm>
            <a:off x="3017567" y="4315216"/>
            <a:ext cx="66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LUB</a:t>
            </a:r>
          </a:p>
        </p:txBody>
      </p:sp>
    </p:spTree>
    <p:extLst>
      <p:ext uri="{BB962C8B-B14F-4D97-AF65-F5344CB8AC3E}">
        <p14:creationId xmlns:p14="http://schemas.microsoft.com/office/powerpoint/2010/main" val="369310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2. Wyznaczanie promotora lub promotorów</a:t>
            </a:r>
            <a:endParaRPr lang="en-US" dirty="0"/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68FDEDA6-54C3-4E35-9D38-AC287ABF53BB}"/>
              </a:ext>
            </a:extLst>
          </p:cNvPr>
          <p:cNvSpPr txBox="1"/>
          <p:nvPr/>
        </p:nvSpPr>
        <p:spPr>
          <a:xfrm>
            <a:off x="903515" y="1595534"/>
            <a:ext cx="10181254" cy="32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800" dirty="0"/>
              <a:t>Sposób wyznaczania i zmiany promotora, promotorów lub promotora pomocniczego, na wniosek osoby przygotowującej rozprawę doktorską (dalej jako: rozprawa) </a:t>
            </a:r>
            <a:r>
              <a:rPr lang="pl-PL" sz="2800" b="1" dirty="0"/>
              <a:t>w trybie kształcenia doktorantów</a:t>
            </a:r>
            <a:r>
              <a:rPr lang="pl-PL" sz="2800" dirty="0"/>
              <a:t>, określa </a:t>
            </a:r>
            <a:r>
              <a:rPr lang="pl-PL" sz="2800" b="1" dirty="0"/>
              <a:t>Regulamin Szkół Doktorskich Uniwersytetu Gdańskiego</a:t>
            </a:r>
            <a:r>
              <a:rPr lang="pl-PL" sz="2800" dirty="0"/>
              <a:t>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EA3F5305-B5D7-4BAE-B093-A1A981A03931}"/>
              </a:ext>
            </a:extLst>
          </p:cNvPr>
          <p:cNvSpPr txBox="1"/>
          <p:nvPr/>
        </p:nvSpPr>
        <p:spPr>
          <a:xfrm>
            <a:off x="1661409" y="4708607"/>
            <a:ext cx="919285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dirty="0"/>
              <a:t>Wyznaczenie promotora lub promotorów – na wniosek doktoranta, złożony w terminie </a:t>
            </a:r>
            <a:r>
              <a:rPr lang="pl-PL" sz="1600" b="1" u="sng" dirty="0"/>
              <a:t>miesiąca</a:t>
            </a:r>
            <a:r>
              <a:rPr lang="pl-PL" sz="1600" dirty="0"/>
              <a:t> od dnia podjęcia kształcenia przez doktoranta.</a:t>
            </a:r>
          </a:p>
          <a:p>
            <a:endParaRPr lang="pl-PL" sz="1600" dirty="0"/>
          </a:p>
          <a:p>
            <a:r>
              <a:rPr lang="pl-PL" sz="1600" dirty="0"/>
              <a:t>W przypadku gdy doktorant nie złoży wniosku o wyznaczenie promotora lub promotorów, rada dyscypliny naukowej, po zasięgnięciu opinii dyrektora szkoły doktorskiej (dalej jako: Dyrektor), wyznacza doktorantowi promotora lub promotorów z własnej inicjatywy – maksymalnie do 3 miesięcy od dnia podjęcia kształcenia przez doktoranta.</a:t>
            </a:r>
          </a:p>
        </p:txBody>
      </p:sp>
    </p:spTree>
    <p:extLst>
      <p:ext uri="{BB962C8B-B14F-4D97-AF65-F5344CB8AC3E}">
        <p14:creationId xmlns:p14="http://schemas.microsoft.com/office/powerpoint/2010/main" val="275609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2. Wyznaczanie promotora lub promotorów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664684" y="1632817"/>
            <a:ext cx="10862632" cy="661012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Złożenie </a:t>
            </a:r>
            <a:r>
              <a:rPr lang="pl-PL" b="1" dirty="0"/>
              <a:t>wniosku </a:t>
            </a:r>
            <a:r>
              <a:rPr lang="pl-PL" dirty="0"/>
              <a:t>przez kandydata – treść wniosku:</a:t>
            </a:r>
            <a:endParaRPr lang="en-US" dirty="0"/>
          </a:p>
        </p:txBody>
      </p:sp>
      <p:sp>
        <p:nvSpPr>
          <p:cNvPr id="6" name="Prostokąt 5"/>
          <p:cNvSpPr/>
          <p:nvPr/>
        </p:nvSpPr>
        <p:spPr>
          <a:xfrm>
            <a:off x="664684" y="2443321"/>
            <a:ext cx="5247831" cy="900405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propozycja tematu i koncepcja rozprawy ze wskazaniem dziedziny nauki i dyscypliny naukowej albo dziedziny nauki, w której o nadanie stopnia doktora ubiega się wnioskodawca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263488" y="2443321"/>
            <a:ext cx="5247831" cy="900406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bg1"/>
                </a:solidFill>
              </a:rPr>
              <a:t>propozycja kandydata do pełnienia funkcji promotora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64684" y="4531650"/>
            <a:ext cx="2603254" cy="158139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zgoda na pełnienie funkcji promotora wyrażona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w formie pisemnej przez wskazanego we wniosku kandydata do pełnienia tej funkcji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9210100" y="877201"/>
            <a:ext cx="2522862" cy="44768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TRYB EKSTERNISTYCZNY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9130A1C6-9D6F-4899-9094-5EC16FA368D9}"/>
              </a:ext>
            </a:extLst>
          </p:cNvPr>
          <p:cNvSpPr/>
          <p:nvPr/>
        </p:nvSpPr>
        <p:spPr>
          <a:xfrm>
            <a:off x="664684" y="3599191"/>
            <a:ext cx="10862632" cy="661012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/>
              <a:t>ZAŁĄCZNIKI DO WNIOSKU</a:t>
            </a:r>
            <a:endParaRPr lang="en-US" b="1" dirty="0"/>
          </a:p>
        </p:txBody>
      </p:sp>
      <p:sp>
        <p:nvSpPr>
          <p:cNvPr id="13" name="Prostokąt 12">
            <a:extLst>
              <a:ext uri="{FF2B5EF4-FFF2-40B4-BE49-F238E27FC236}">
                <a16:creationId xmlns="" xmlns:a16="http://schemas.microsoft.com/office/drawing/2014/main" id="{0811491C-E6BE-4B44-A567-5A12370B0BF3}"/>
              </a:ext>
            </a:extLst>
          </p:cNvPr>
          <p:cNvSpPr/>
          <p:nvPr/>
        </p:nvSpPr>
        <p:spPr>
          <a:xfrm>
            <a:off x="3423505" y="4526843"/>
            <a:ext cx="1717662" cy="1586204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harmonogram przygotowywania rozprawy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Prostokąt 16">
            <a:extLst>
              <a:ext uri="{FF2B5EF4-FFF2-40B4-BE49-F238E27FC236}">
                <a16:creationId xmlns="" xmlns:a16="http://schemas.microsoft.com/office/drawing/2014/main" id="{EBFBC244-A2B9-4404-8EA5-56F9AAB744B8}"/>
              </a:ext>
            </a:extLst>
          </p:cNvPr>
          <p:cNvSpPr/>
          <p:nvPr/>
        </p:nvSpPr>
        <p:spPr>
          <a:xfrm>
            <a:off x="5296734" y="4514373"/>
            <a:ext cx="1795560" cy="1586204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wykaz dotychczasowych osiągnięć naukowych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Prostokąt 17">
            <a:extLst>
              <a:ext uri="{FF2B5EF4-FFF2-40B4-BE49-F238E27FC236}">
                <a16:creationId xmlns="" xmlns:a16="http://schemas.microsoft.com/office/drawing/2014/main" id="{8F16CDF9-BB3C-4140-BF3E-4B8B0DBB85A3}"/>
              </a:ext>
            </a:extLst>
          </p:cNvPr>
          <p:cNvSpPr/>
          <p:nvPr/>
        </p:nvSpPr>
        <p:spPr>
          <a:xfrm>
            <a:off x="7247861" y="4514373"/>
            <a:ext cx="2325347" cy="1586204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informacja o przebiegu postępowania w sprawie nadania stopnia doktora albo przewodu doktorskiego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="" xmlns:a16="http://schemas.microsoft.com/office/drawing/2014/main" id="{83334357-FEE6-4C4A-9DAA-FB096FFAF8C6}"/>
              </a:ext>
            </a:extLst>
          </p:cNvPr>
          <p:cNvSpPr txBox="1"/>
          <p:nvPr/>
        </p:nvSpPr>
        <p:spPr>
          <a:xfrm>
            <a:off x="9654527" y="5031362"/>
            <a:ext cx="1856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000" dirty="0"/>
              <a:t>TYLKO jeżeli osoba składająca wniosek ubiegała się uprzednio o nadanie stopnia doktora w tej samej dziedzinie nauki lub dyscyplinie naukowej</a:t>
            </a:r>
          </a:p>
        </p:txBody>
      </p:sp>
      <p:cxnSp>
        <p:nvCxnSpPr>
          <p:cNvPr id="20" name="Łącznik: łamany 19">
            <a:extLst>
              <a:ext uri="{FF2B5EF4-FFF2-40B4-BE49-F238E27FC236}">
                <a16:creationId xmlns="" xmlns:a16="http://schemas.microsoft.com/office/drawing/2014/main" id="{CB0A19A9-BBAB-4D27-B880-03DDC51EB033}"/>
              </a:ext>
            </a:extLst>
          </p:cNvPr>
          <p:cNvCxnSpPr/>
          <p:nvPr/>
        </p:nvCxnSpPr>
        <p:spPr>
          <a:xfrm rot="16200000" flipH="1">
            <a:off x="9571305" y="4511584"/>
            <a:ext cx="516989" cy="513183"/>
          </a:xfrm>
          <a:prstGeom prst="bentConnector3">
            <a:avLst>
              <a:gd name="adj1" fmla="val 4881"/>
            </a:avLst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31EBBC11-B8BA-4B06-8205-803A08B8D242}"/>
              </a:ext>
            </a:extLst>
          </p:cNvPr>
          <p:cNvSpPr txBox="1"/>
          <p:nvPr/>
        </p:nvSpPr>
        <p:spPr>
          <a:xfrm>
            <a:off x="526103" y="6301993"/>
            <a:ext cx="4281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Wyznaczenie promotora ma formę uchwały.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1086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2. Wyznaczanie promotora lub promotorów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664684" y="1716795"/>
            <a:ext cx="10862632" cy="662400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WYZNACZANIE </a:t>
            </a:r>
            <a:r>
              <a:rPr lang="pl-PL" b="1" dirty="0"/>
              <a:t>PROMOTORA POMOCNICZEGO</a:t>
            </a:r>
          </a:p>
        </p:txBody>
      </p:sp>
      <p:sp>
        <p:nvSpPr>
          <p:cNvPr id="6" name="Prostokąt 5"/>
          <p:cNvSpPr/>
          <p:nvPr/>
        </p:nvSpPr>
        <p:spPr>
          <a:xfrm>
            <a:off x="664683" y="3115132"/>
            <a:ext cx="2339773" cy="1999979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KANDYDAT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865682" y="3115132"/>
            <a:ext cx="2460634" cy="942372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bg1"/>
                </a:solidFill>
              </a:rPr>
              <a:t>SENAT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9002720" y="877201"/>
            <a:ext cx="2730242" cy="72435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TRYB KSZTAŁCENIA DOKTORANTÓW ORAZ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pl-PL" sz="1400" dirty="0">
                <a:solidFill>
                  <a:schemeClr val="tx1"/>
                </a:solidFill>
              </a:rPr>
              <a:t>EKSTERNISTYCZNY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Prostokąt 13">
            <a:extLst>
              <a:ext uri="{FF2B5EF4-FFF2-40B4-BE49-F238E27FC236}">
                <a16:creationId xmlns="" xmlns:a16="http://schemas.microsoft.com/office/drawing/2014/main" id="{86A64401-7E17-4B57-B657-1E1CD2A241EB}"/>
              </a:ext>
            </a:extLst>
          </p:cNvPr>
          <p:cNvSpPr/>
          <p:nvPr/>
        </p:nvSpPr>
        <p:spPr>
          <a:xfrm>
            <a:off x="4865682" y="4172739"/>
            <a:ext cx="2460634" cy="942372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bg1"/>
                </a:solidFill>
              </a:rPr>
              <a:t>RADA DYSCYPLINY NAUKOWEJ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1" name="Strzałka w prawo 6">
            <a:extLst>
              <a:ext uri="{FF2B5EF4-FFF2-40B4-BE49-F238E27FC236}">
                <a16:creationId xmlns="" xmlns:a16="http://schemas.microsoft.com/office/drawing/2014/main" id="{12C69177-8842-4F9D-A9B5-0C677BD4F4CF}"/>
              </a:ext>
            </a:extLst>
          </p:cNvPr>
          <p:cNvSpPr/>
          <p:nvPr/>
        </p:nvSpPr>
        <p:spPr>
          <a:xfrm>
            <a:off x="3223923" y="3467917"/>
            <a:ext cx="1422292" cy="18968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rostokąt 23">
            <a:extLst>
              <a:ext uri="{FF2B5EF4-FFF2-40B4-BE49-F238E27FC236}">
                <a16:creationId xmlns="" xmlns:a16="http://schemas.microsoft.com/office/drawing/2014/main" id="{AE3EE11D-38D4-4FC8-AC11-DDD1FD2C8B42}"/>
              </a:ext>
            </a:extLst>
          </p:cNvPr>
          <p:cNvSpPr/>
          <p:nvPr/>
        </p:nvSpPr>
        <p:spPr>
          <a:xfrm>
            <a:off x="9256833" y="3115131"/>
            <a:ext cx="2270483" cy="942373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bg1"/>
                </a:solidFill>
              </a:rPr>
              <a:t>UCHWAŁA SENATU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7" name="Prostokąt 26">
            <a:extLst>
              <a:ext uri="{FF2B5EF4-FFF2-40B4-BE49-F238E27FC236}">
                <a16:creationId xmlns="" xmlns:a16="http://schemas.microsoft.com/office/drawing/2014/main" id="{4EAB7C5D-B702-4260-9DF6-F1BC71A070A5}"/>
              </a:ext>
            </a:extLst>
          </p:cNvPr>
          <p:cNvSpPr/>
          <p:nvPr/>
        </p:nvSpPr>
        <p:spPr>
          <a:xfrm>
            <a:off x="9256832" y="4172739"/>
            <a:ext cx="2270483" cy="942373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bg1"/>
                </a:solidFill>
              </a:rPr>
              <a:t>UCHWAŁA RADY DYSCYPLINY NAUKOWEJ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A071AD95-6993-4E8B-9941-85F20E1DE5DB}"/>
              </a:ext>
            </a:extLst>
          </p:cNvPr>
          <p:cNvSpPr txBox="1"/>
          <p:nvPr/>
        </p:nvSpPr>
        <p:spPr>
          <a:xfrm>
            <a:off x="664682" y="5347651"/>
            <a:ext cx="2339773" cy="307777"/>
          </a:xfrm>
          <a:prstGeom prst="rect">
            <a:avLst/>
          </a:prstGeom>
          <a:noFill/>
          <a:ln w="28575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w uzgodnieniu z promotorem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5B3DA9D1-D637-45EA-BE6F-348709B1CDAF}"/>
              </a:ext>
            </a:extLst>
          </p:cNvPr>
          <p:cNvSpPr txBox="1"/>
          <p:nvPr/>
        </p:nvSpPr>
        <p:spPr>
          <a:xfrm>
            <a:off x="3440644" y="3844469"/>
            <a:ext cx="988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/>
              <a:t>wniosek</a:t>
            </a:r>
          </a:p>
        </p:txBody>
      </p:sp>
      <p:sp>
        <p:nvSpPr>
          <p:cNvPr id="28" name="Strzałka w prawo 6">
            <a:extLst>
              <a:ext uri="{FF2B5EF4-FFF2-40B4-BE49-F238E27FC236}">
                <a16:creationId xmlns="" xmlns:a16="http://schemas.microsoft.com/office/drawing/2014/main" id="{F51C158B-967A-4AFD-B123-C2EF8EE6809F}"/>
              </a:ext>
            </a:extLst>
          </p:cNvPr>
          <p:cNvSpPr/>
          <p:nvPr/>
        </p:nvSpPr>
        <p:spPr>
          <a:xfrm>
            <a:off x="3223923" y="4454241"/>
            <a:ext cx="1422292" cy="18968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trzałka w prawo 6">
            <a:extLst>
              <a:ext uri="{FF2B5EF4-FFF2-40B4-BE49-F238E27FC236}">
                <a16:creationId xmlns="" xmlns:a16="http://schemas.microsoft.com/office/drawing/2014/main" id="{77DA99DA-0A16-480C-BB76-919A9E0ACC9E}"/>
              </a:ext>
            </a:extLst>
          </p:cNvPr>
          <p:cNvSpPr/>
          <p:nvPr/>
        </p:nvSpPr>
        <p:spPr>
          <a:xfrm>
            <a:off x="7587309" y="3467917"/>
            <a:ext cx="1422292" cy="18968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trzałka w prawo 6">
            <a:extLst>
              <a:ext uri="{FF2B5EF4-FFF2-40B4-BE49-F238E27FC236}">
                <a16:creationId xmlns="" xmlns:a16="http://schemas.microsoft.com/office/drawing/2014/main" id="{066417FA-9443-4910-BD3A-625A427D8EC8}"/>
              </a:ext>
            </a:extLst>
          </p:cNvPr>
          <p:cNvSpPr/>
          <p:nvPr/>
        </p:nvSpPr>
        <p:spPr>
          <a:xfrm>
            <a:off x="7580428" y="4454241"/>
            <a:ext cx="1422292" cy="18968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97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235747"/>
            <a:ext cx="7729728" cy="1188720"/>
          </a:xfrm>
        </p:spPr>
        <p:txBody>
          <a:bodyPr/>
          <a:lstStyle/>
          <a:p>
            <a:r>
              <a:rPr lang="pl-PL" dirty="0"/>
              <a:t>2. Wyznaczanie promotora lub promotorów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664684" y="1716795"/>
            <a:ext cx="10862632" cy="662400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ZMIANA </a:t>
            </a:r>
            <a:r>
              <a:rPr lang="pl-PL" b="1" dirty="0"/>
              <a:t>PROMOTORA</a:t>
            </a:r>
            <a:r>
              <a:rPr lang="pl-PL" dirty="0"/>
              <a:t> ORAZ </a:t>
            </a:r>
            <a:r>
              <a:rPr lang="pl-PL" b="1" dirty="0"/>
              <a:t>PROMOTORA POMOCNICZEGO </a:t>
            </a:r>
            <a:endParaRPr lang="en-US" b="1" dirty="0"/>
          </a:p>
        </p:txBody>
      </p:sp>
      <p:sp>
        <p:nvSpPr>
          <p:cNvPr id="6" name="Prostokąt 5"/>
          <p:cNvSpPr/>
          <p:nvPr/>
        </p:nvSpPr>
        <p:spPr>
          <a:xfrm>
            <a:off x="664681" y="2808731"/>
            <a:ext cx="2339773" cy="859709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chemeClr val="bg1"/>
                </a:solidFill>
              </a:rPr>
              <a:t>KANDYDAT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Prostokąt 13">
            <a:extLst>
              <a:ext uri="{FF2B5EF4-FFF2-40B4-BE49-F238E27FC236}">
                <a16:creationId xmlns="" xmlns:a16="http://schemas.microsoft.com/office/drawing/2014/main" id="{86A64401-7E17-4B57-B657-1E1CD2A241EB}"/>
              </a:ext>
            </a:extLst>
          </p:cNvPr>
          <p:cNvSpPr/>
          <p:nvPr/>
        </p:nvSpPr>
        <p:spPr>
          <a:xfrm>
            <a:off x="4797295" y="2808731"/>
            <a:ext cx="2663952" cy="3541286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chemeClr val="bg1"/>
                </a:solidFill>
              </a:rPr>
              <a:t>PRZEWODNICZĄCY RADY DYSCYPLINY NAUKOWEJ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" name="Strzałka w prawo 6">
            <a:extLst>
              <a:ext uri="{FF2B5EF4-FFF2-40B4-BE49-F238E27FC236}">
                <a16:creationId xmlns="" xmlns:a16="http://schemas.microsoft.com/office/drawing/2014/main" id="{12C69177-8842-4F9D-A9B5-0C677BD4F4CF}"/>
              </a:ext>
            </a:extLst>
          </p:cNvPr>
          <p:cNvSpPr/>
          <p:nvPr/>
        </p:nvSpPr>
        <p:spPr>
          <a:xfrm>
            <a:off x="3177284" y="3125867"/>
            <a:ext cx="1422292" cy="18968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rostokąt 26">
            <a:extLst>
              <a:ext uri="{FF2B5EF4-FFF2-40B4-BE49-F238E27FC236}">
                <a16:creationId xmlns="" xmlns:a16="http://schemas.microsoft.com/office/drawing/2014/main" id="{4EAB7C5D-B702-4260-9DF6-F1BC71A070A5}"/>
              </a:ext>
            </a:extLst>
          </p:cNvPr>
          <p:cNvSpPr/>
          <p:nvPr/>
        </p:nvSpPr>
        <p:spPr>
          <a:xfrm>
            <a:off x="9255462" y="3612255"/>
            <a:ext cx="2270483" cy="1683972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chemeClr val="bg1"/>
                </a:solidFill>
              </a:rPr>
              <a:t>UCHWAŁA RADY DYSCYPLINY NAUKOWEJ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5B3DA9D1-D637-45EA-BE6F-348709B1CDAF}"/>
              </a:ext>
            </a:extLst>
          </p:cNvPr>
          <p:cNvSpPr txBox="1"/>
          <p:nvPr/>
        </p:nvSpPr>
        <p:spPr>
          <a:xfrm>
            <a:off x="3405763" y="3662800"/>
            <a:ext cx="988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wniosek</a:t>
            </a:r>
          </a:p>
        </p:txBody>
      </p:sp>
      <p:sp>
        <p:nvSpPr>
          <p:cNvPr id="28" name="Strzałka w prawo 6">
            <a:extLst>
              <a:ext uri="{FF2B5EF4-FFF2-40B4-BE49-F238E27FC236}">
                <a16:creationId xmlns="" xmlns:a16="http://schemas.microsoft.com/office/drawing/2014/main" id="{F51C158B-967A-4AFD-B123-C2EF8EE6809F}"/>
              </a:ext>
            </a:extLst>
          </p:cNvPr>
          <p:cNvSpPr/>
          <p:nvPr/>
        </p:nvSpPr>
        <p:spPr>
          <a:xfrm>
            <a:off x="3195923" y="4454241"/>
            <a:ext cx="1422292" cy="18968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trzałka w prawo 6">
            <a:extLst>
              <a:ext uri="{FF2B5EF4-FFF2-40B4-BE49-F238E27FC236}">
                <a16:creationId xmlns="" xmlns:a16="http://schemas.microsoft.com/office/drawing/2014/main" id="{066417FA-9443-4910-BD3A-625A427D8EC8}"/>
              </a:ext>
            </a:extLst>
          </p:cNvPr>
          <p:cNvSpPr/>
          <p:nvPr/>
        </p:nvSpPr>
        <p:spPr>
          <a:xfrm>
            <a:off x="7588005" y="4478806"/>
            <a:ext cx="1422292" cy="18968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rostokąt 16">
            <a:extLst>
              <a:ext uri="{FF2B5EF4-FFF2-40B4-BE49-F238E27FC236}">
                <a16:creationId xmlns="" xmlns:a16="http://schemas.microsoft.com/office/drawing/2014/main" id="{CDC94D8D-705C-45E9-9E0A-6FCA09FE8703}"/>
              </a:ext>
            </a:extLst>
          </p:cNvPr>
          <p:cNvSpPr/>
          <p:nvPr/>
        </p:nvSpPr>
        <p:spPr>
          <a:xfrm>
            <a:off x="664681" y="4132472"/>
            <a:ext cx="2339773" cy="859709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chemeClr val="bg1"/>
                </a:solidFill>
              </a:rPr>
              <a:t>PROMOTOR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Prostokąt 17">
            <a:extLst>
              <a:ext uri="{FF2B5EF4-FFF2-40B4-BE49-F238E27FC236}">
                <a16:creationId xmlns="" xmlns:a16="http://schemas.microsoft.com/office/drawing/2014/main" id="{7E2ED99C-B5D7-4918-88BF-D088B9E68C60}"/>
              </a:ext>
            </a:extLst>
          </p:cNvPr>
          <p:cNvSpPr/>
          <p:nvPr/>
        </p:nvSpPr>
        <p:spPr>
          <a:xfrm>
            <a:off x="677794" y="5447603"/>
            <a:ext cx="2339773" cy="859709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chemeClr val="bg1"/>
                </a:solidFill>
              </a:rPr>
              <a:t>PROMOTOR POMOCNICZY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9" name="Strzałka w prawo 6">
            <a:extLst>
              <a:ext uri="{FF2B5EF4-FFF2-40B4-BE49-F238E27FC236}">
                <a16:creationId xmlns="" xmlns:a16="http://schemas.microsoft.com/office/drawing/2014/main" id="{6BF5D94D-E110-4931-BA61-B019D23DE747}"/>
              </a:ext>
            </a:extLst>
          </p:cNvPr>
          <p:cNvSpPr/>
          <p:nvPr/>
        </p:nvSpPr>
        <p:spPr>
          <a:xfrm>
            <a:off x="3189729" y="5782615"/>
            <a:ext cx="1422292" cy="18968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ole tekstowe 19">
            <a:extLst>
              <a:ext uri="{FF2B5EF4-FFF2-40B4-BE49-F238E27FC236}">
                <a16:creationId xmlns="" xmlns:a16="http://schemas.microsoft.com/office/drawing/2014/main" id="{B6178E5F-D349-44D6-909D-A02473B3A8ED}"/>
              </a:ext>
            </a:extLst>
          </p:cNvPr>
          <p:cNvSpPr txBox="1"/>
          <p:nvPr/>
        </p:nvSpPr>
        <p:spPr>
          <a:xfrm>
            <a:off x="1503329" y="5060257"/>
            <a:ext cx="66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LUB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="" xmlns:a16="http://schemas.microsoft.com/office/drawing/2014/main" id="{9097A5FA-D9F9-4939-AC3C-3B170207A33F}"/>
              </a:ext>
            </a:extLst>
          </p:cNvPr>
          <p:cNvSpPr txBox="1"/>
          <p:nvPr/>
        </p:nvSpPr>
        <p:spPr>
          <a:xfrm>
            <a:off x="1503330" y="3711485"/>
            <a:ext cx="66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LUB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="" xmlns:a16="http://schemas.microsoft.com/office/drawing/2014/main" id="{2E745854-1CE2-42B6-A41D-7A22C3F011B5}"/>
              </a:ext>
            </a:extLst>
          </p:cNvPr>
          <p:cNvSpPr txBox="1"/>
          <p:nvPr/>
        </p:nvSpPr>
        <p:spPr>
          <a:xfrm>
            <a:off x="3394005" y="5060257"/>
            <a:ext cx="988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wniosek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9002720" y="877201"/>
            <a:ext cx="2730242" cy="72435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TRYB KSZTAŁCENIA DOKTORANTÓW ORAZ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pl-PL" sz="1400" dirty="0">
                <a:solidFill>
                  <a:schemeClr val="tx1"/>
                </a:solidFill>
              </a:rPr>
              <a:t>EKSTERNISTYCZNY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71967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zerwonopomarańczowy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60741B72655A4AA1E6234B09BD6465" ma:contentTypeVersion="2" ma:contentTypeDescription="Utwórz nowy dokument." ma:contentTypeScope="" ma:versionID="c6d864ba4629bf7fa02322f42f8a4aef">
  <xsd:schema xmlns:xsd="http://www.w3.org/2001/XMLSchema" xmlns:xs="http://www.w3.org/2001/XMLSchema" xmlns:p="http://schemas.microsoft.com/office/2006/metadata/properties" xmlns:ns2="d1504991-3c69-4df4-aebb-08ba49ecbc49" targetNamespace="http://schemas.microsoft.com/office/2006/metadata/properties" ma:root="true" ma:fieldsID="b81760cd6bbad9d6416d66e164d10454" ns2:_="">
    <xsd:import namespace="d1504991-3c69-4df4-aebb-08ba49ecbc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504991-3c69-4df4-aebb-08ba49ecbc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59EF9B-4BB7-4261-B3E1-88F21047CE1B}"/>
</file>

<file path=customXml/itemProps2.xml><?xml version="1.0" encoding="utf-8"?>
<ds:datastoreItem xmlns:ds="http://schemas.openxmlformats.org/officeDocument/2006/customXml" ds:itemID="{BA6FC17F-FA52-4A6F-B934-D54DED9F477F}"/>
</file>

<file path=customXml/itemProps3.xml><?xml version="1.0" encoding="utf-8"?>
<ds:datastoreItem xmlns:ds="http://schemas.openxmlformats.org/officeDocument/2006/customXml" ds:itemID="{AC87B859-3823-4937-9B4B-F2143C425BFA}"/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2168</TotalTime>
  <Words>2749</Words>
  <Application>Microsoft Office PowerPoint</Application>
  <PresentationFormat>Panoramiczny</PresentationFormat>
  <Paragraphs>385</Paragraphs>
  <Slides>40</Slides>
  <Notes>35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9" baseType="lpstr">
      <vt:lpstr>Arial</vt:lpstr>
      <vt:lpstr>Arial Narrow</vt:lpstr>
      <vt:lpstr>Calibri</vt:lpstr>
      <vt:lpstr>Cambria</vt:lpstr>
      <vt:lpstr>Gill Sans MT</vt:lpstr>
      <vt:lpstr>Symbol</vt:lpstr>
      <vt:lpstr>Times New Roman</vt:lpstr>
      <vt:lpstr>TimesNewRoman</vt:lpstr>
      <vt:lpstr>Parcel</vt:lpstr>
      <vt:lpstr>postępowanie w sprawie nadania stopnia naukowego doktora (dalej TAKŻE jako: postępowanie)</vt:lpstr>
      <vt:lpstr>PODSTAWY PRAWNE PROWADZENIA POSTĘPOWANIA</vt:lpstr>
      <vt:lpstr>KTO BIERZE UDZIAŁ W postępowaniu</vt:lpstr>
      <vt:lpstr>1. Wniesienie opłaty</vt:lpstr>
      <vt:lpstr>1. Wniesienie opłaty</vt:lpstr>
      <vt:lpstr>2. Wyznaczanie promotora lub promotorów</vt:lpstr>
      <vt:lpstr>2. Wyznaczanie promotora lub promotorów</vt:lpstr>
      <vt:lpstr>2. Wyznaczanie promotora lub promotorów</vt:lpstr>
      <vt:lpstr>2. Wyznaczanie promotora lub promotorów</vt:lpstr>
      <vt:lpstr>2. Wyznaczanie promotora lub promotorów</vt:lpstr>
      <vt:lpstr>3. ZŁOŻENIE WNIOSKU o wszczęcie postępowania</vt:lpstr>
      <vt:lpstr>Wymagane dokumenty</vt:lpstr>
      <vt:lpstr>SZCZEGÓLNY PRZYPADEK</vt:lpstr>
      <vt:lpstr>JEDNOLITY SYSTEM ANTYPLAGIATOWY</vt:lpstr>
      <vt:lpstr>Wprowadzenie danych do systemu pol-on</vt:lpstr>
      <vt:lpstr>Wprowadzenie danych do systemu pol-on</vt:lpstr>
      <vt:lpstr>4. opiniowanie WNIOSKU</vt:lpstr>
      <vt:lpstr>4. opiniowanie WNIOSKU</vt:lpstr>
      <vt:lpstr>4. opiniowanie WNIOSKU  </vt:lpstr>
      <vt:lpstr>4. opiniowanie WNIOSKU</vt:lpstr>
      <vt:lpstr>4. opiniowanie WNIOSKU</vt:lpstr>
      <vt:lpstr>SZCZEGÓLNY PRZYPADEK</vt:lpstr>
      <vt:lpstr>4. opiniowanie WNIOSKU</vt:lpstr>
      <vt:lpstr>5. Powoływanie komisji doktorskiej</vt:lpstr>
      <vt:lpstr>6. Recenzowanie rozprawy</vt:lpstr>
      <vt:lpstr>6. Recenzowanie rozprawy</vt:lpstr>
      <vt:lpstr>Wprowadzenie danych do systemu pol-on</vt:lpstr>
      <vt:lpstr>7. Egzamin doktorski –przed dopuszczeniem do obrony</vt:lpstr>
      <vt:lpstr>zamieszczanie danych  w Bip</vt:lpstr>
      <vt:lpstr>archiwizacja rozprawy</vt:lpstr>
      <vt:lpstr>8. Obrona rozprawy</vt:lpstr>
      <vt:lpstr>8. Obrona rozprawy</vt:lpstr>
      <vt:lpstr>8. Obrona rozprawy</vt:lpstr>
      <vt:lpstr>8. Uchwała w sprawie obrony</vt:lpstr>
      <vt:lpstr>8. Uchwała w sprawie obrony</vt:lpstr>
      <vt:lpstr>8. Uchwała w sprawie obrony</vt:lpstr>
      <vt:lpstr>8. Uchwała w sprawie obrony</vt:lpstr>
      <vt:lpstr>9. decyzja</vt:lpstr>
      <vt:lpstr>Wprowadzenie danych do systemu pol-on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w sprawie nadania stopnia doktora</dc:title>
  <dc:creator>Agata Głombiowska</dc:creator>
  <cp:lastModifiedBy>Katarzyna Świerk</cp:lastModifiedBy>
  <cp:revision>195</cp:revision>
  <cp:lastPrinted>2021-03-24T14:29:40Z</cp:lastPrinted>
  <dcterms:created xsi:type="dcterms:W3CDTF">2021-02-08T10:12:39Z</dcterms:created>
  <dcterms:modified xsi:type="dcterms:W3CDTF">2021-03-25T11:22:44Z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0x0101007760741B72655A4AA1E6234B09BD6465</vt:lpwstr>
  </property>
</Properties>
</file>